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041B1-7E06-4E19-9A22-4A91E67B626A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3576BED-5A82-4920-8A75-114EC9BBBCB0}">
      <dgm:prSet phldrT="[Texto]"/>
      <dgm:spPr/>
      <dgm:t>
        <a:bodyPr/>
        <a:lstStyle/>
        <a:p>
          <a:r>
            <a:rPr lang="es-CL" dirty="0" smtClean="0"/>
            <a:t>TIPOS DE MANTENIMIENTO</a:t>
          </a:r>
          <a:endParaRPr lang="es-ES" dirty="0"/>
        </a:p>
      </dgm:t>
    </dgm:pt>
    <dgm:pt modelId="{43525DF3-ABC6-4B7D-B764-F3194DB9A66B}" type="parTrans" cxnId="{5EF136E9-3EE1-4E0D-8385-FC146E9C1036}">
      <dgm:prSet/>
      <dgm:spPr/>
      <dgm:t>
        <a:bodyPr/>
        <a:lstStyle/>
        <a:p>
          <a:endParaRPr lang="es-ES"/>
        </a:p>
      </dgm:t>
    </dgm:pt>
    <dgm:pt modelId="{C79F30C2-47D2-42E0-9992-16CE9C5C9E71}" type="sibTrans" cxnId="{5EF136E9-3EE1-4E0D-8385-FC146E9C1036}">
      <dgm:prSet/>
      <dgm:spPr/>
      <dgm:t>
        <a:bodyPr/>
        <a:lstStyle/>
        <a:p>
          <a:endParaRPr lang="es-ES"/>
        </a:p>
      </dgm:t>
    </dgm:pt>
    <dgm:pt modelId="{C2F293E1-38F1-478B-84DC-73373D8CDDDA}">
      <dgm:prSet phldrT="[Texto]" custT="1"/>
      <dgm:spPr/>
      <dgm:t>
        <a:bodyPr/>
        <a:lstStyle/>
        <a:p>
          <a:r>
            <a:rPr lang="es-CL" sz="1600" dirty="0" smtClean="0"/>
            <a:t>Mantenimiento correctivo</a:t>
          </a:r>
          <a:endParaRPr lang="es-ES" sz="1600" dirty="0"/>
        </a:p>
      </dgm:t>
    </dgm:pt>
    <dgm:pt modelId="{ADFB41A9-C9CB-4EC3-808D-51D3C94A32F1}" type="parTrans" cxnId="{E01DADB7-EF68-4DCD-BC9A-73A5C60AB2E6}">
      <dgm:prSet/>
      <dgm:spPr/>
      <dgm:t>
        <a:bodyPr/>
        <a:lstStyle/>
        <a:p>
          <a:endParaRPr lang="es-ES"/>
        </a:p>
      </dgm:t>
    </dgm:pt>
    <dgm:pt modelId="{0C5DED6B-F8CB-4E1B-8033-B143EF274470}" type="sibTrans" cxnId="{E01DADB7-EF68-4DCD-BC9A-73A5C60AB2E6}">
      <dgm:prSet/>
      <dgm:spPr/>
      <dgm:t>
        <a:bodyPr/>
        <a:lstStyle/>
        <a:p>
          <a:endParaRPr lang="es-ES"/>
        </a:p>
      </dgm:t>
    </dgm:pt>
    <dgm:pt modelId="{1B1AD90F-262F-4A05-8558-ACD173CEFA59}">
      <dgm:prSet phldrT="[Texto]"/>
      <dgm:spPr/>
      <dgm:t>
        <a:bodyPr/>
        <a:lstStyle/>
        <a:p>
          <a:r>
            <a:rPr lang="es-CL" dirty="0" smtClean="0"/>
            <a:t>PROCEDIMIENTO A SEGUIR ANTE UNA FALLA</a:t>
          </a:r>
          <a:endParaRPr lang="es-ES" dirty="0"/>
        </a:p>
      </dgm:t>
    </dgm:pt>
    <dgm:pt modelId="{F4B81135-C0F3-4D89-8E71-32A1617B258F}" type="parTrans" cxnId="{FABCCDD2-C2DC-48DA-9B32-CA4105B94AD1}">
      <dgm:prSet/>
      <dgm:spPr/>
      <dgm:t>
        <a:bodyPr/>
        <a:lstStyle/>
        <a:p>
          <a:endParaRPr lang="es-ES"/>
        </a:p>
      </dgm:t>
    </dgm:pt>
    <dgm:pt modelId="{D59D165A-5967-4C05-A5E1-D4D52D622FF1}" type="sibTrans" cxnId="{FABCCDD2-C2DC-48DA-9B32-CA4105B94AD1}">
      <dgm:prSet/>
      <dgm:spPr/>
      <dgm:t>
        <a:bodyPr/>
        <a:lstStyle/>
        <a:p>
          <a:endParaRPr lang="es-ES"/>
        </a:p>
      </dgm:t>
    </dgm:pt>
    <dgm:pt modelId="{31AD8489-BEEB-432E-9894-21FC314FC258}">
      <dgm:prSet phldrT="[Texto]"/>
      <dgm:spPr/>
      <dgm:t>
        <a:bodyPr/>
        <a:lstStyle/>
        <a:p>
          <a:r>
            <a:rPr lang="es-CL" dirty="0" smtClean="0"/>
            <a:t>MANTENIMIENTO MODIFICATIVO	</a:t>
          </a:r>
          <a:endParaRPr lang="es-ES" dirty="0"/>
        </a:p>
      </dgm:t>
    </dgm:pt>
    <dgm:pt modelId="{72606F69-CF2B-4CB7-9BD7-D58BD6ECB198}" type="parTrans" cxnId="{F9A49CC2-FE17-4FE7-A404-CB9922D65C5B}">
      <dgm:prSet/>
      <dgm:spPr/>
      <dgm:t>
        <a:bodyPr/>
        <a:lstStyle/>
        <a:p>
          <a:endParaRPr lang="es-ES"/>
        </a:p>
      </dgm:t>
    </dgm:pt>
    <dgm:pt modelId="{740A0070-C65A-45D7-B765-3EF346832046}" type="sibTrans" cxnId="{F9A49CC2-FE17-4FE7-A404-CB9922D65C5B}">
      <dgm:prSet/>
      <dgm:spPr/>
      <dgm:t>
        <a:bodyPr/>
        <a:lstStyle/>
        <a:p>
          <a:endParaRPr lang="es-ES"/>
        </a:p>
      </dgm:t>
    </dgm:pt>
    <dgm:pt modelId="{5C251738-4854-4F0B-B372-AADB33570675}">
      <dgm:prSet phldrT="[Texto]"/>
      <dgm:spPr/>
      <dgm:t>
        <a:bodyPr/>
        <a:lstStyle/>
        <a:p>
          <a:r>
            <a:rPr lang="es-CL" dirty="0" smtClean="0"/>
            <a:t>Determinación del periodo de intervención y dimensión del área</a:t>
          </a:r>
          <a:endParaRPr lang="es-ES" dirty="0"/>
        </a:p>
      </dgm:t>
    </dgm:pt>
    <dgm:pt modelId="{81D998AB-CDF6-409F-9EA9-245D23744EC8}" type="parTrans" cxnId="{D817CF2F-C6B2-4559-9C40-1AADB1F5507F}">
      <dgm:prSet/>
      <dgm:spPr/>
      <dgm:t>
        <a:bodyPr/>
        <a:lstStyle/>
        <a:p>
          <a:endParaRPr lang="es-ES"/>
        </a:p>
      </dgm:t>
    </dgm:pt>
    <dgm:pt modelId="{5484D85E-E559-4612-92C7-07FE5E180191}" type="sibTrans" cxnId="{D817CF2F-C6B2-4559-9C40-1AADB1F5507F}">
      <dgm:prSet/>
      <dgm:spPr/>
      <dgm:t>
        <a:bodyPr/>
        <a:lstStyle/>
        <a:p>
          <a:endParaRPr lang="es-ES"/>
        </a:p>
      </dgm:t>
    </dgm:pt>
    <dgm:pt modelId="{BE2EEAD1-7CD0-4AE4-B139-CA2507C62B94}">
      <dgm:prSet phldrT="[Texto]"/>
      <dgm:spPr/>
      <dgm:t>
        <a:bodyPr/>
        <a:lstStyle/>
        <a:p>
          <a:r>
            <a:rPr lang="es-CL" b="1" dirty="0" smtClean="0"/>
            <a:t>Clasificación según normas </a:t>
          </a:r>
        </a:p>
        <a:p>
          <a:r>
            <a:rPr lang="es-CL" b="1" dirty="0" smtClean="0"/>
            <a:t>AFNOR  60010 y 60011</a:t>
          </a:r>
          <a:endParaRPr lang="es-ES" dirty="0"/>
        </a:p>
      </dgm:t>
    </dgm:pt>
    <dgm:pt modelId="{BA05140C-4D25-4B62-BD5E-60D71FF87521}" type="parTrans" cxnId="{A4465626-7809-4A0C-973F-BC61701EC0B5}">
      <dgm:prSet/>
      <dgm:spPr/>
      <dgm:t>
        <a:bodyPr/>
        <a:lstStyle/>
        <a:p>
          <a:endParaRPr lang="es-ES"/>
        </a:p>
      </dgm:t>
    </dgm:pt>
    <dgm:pt modelId="{3E107F20-1180-484E-9702-A8DCE20876B7}" type="sibTrans" cxnId="{A4465626-7809-4A0C-973F-BC61701EC0B5}">
      <dgm:prSet/>
      <dgm:spPr/>
      <dgm:t>
        <a:bodyPr/>
        <a:lstStyle/>
        <a:p>
          <a:endParaRPr lang="es-ES" dirty="0"/>
        </a:p>
      </dgm:t>
    </dgm:pt>
    <dgm:pt modelId="{DFFB96C3-EAF5-4134-8E52-F6157D896E5C}">
      <dgm:prSet phldrT="[Texto]"/>
      <dgm:spPr/>
      <dgm:t>
        <a:bodyPr/>
        <a:lstStyle/>
        <a:p>
          <a:r>
            <a:rPr lang="es-CL" dirty="0" smtClean="0"/>
            <a:t>MANTENIMIENTO PREVENTIVO</a:t>
          </a:r>
          <a:endParaRPr lang="es-ES" dirty="0"/>
        </a:p>
      </dgm:t>
    </dgm:pt>
    <dgm:pt modelId="{F54ED500-81A9-42F4-8D67-7141EF364B38}" type="parTrans" cxnId="{3638F381-BAA2-42C4-A2AE-5EC68A47B7AD}">
      <dgm:prSet/>
      <dgm:spPr/>
      <dgm:t>
        <a:bodyPr/>
        <a:lstStyle/>
        <a:p>
          <a:endParaRPr lang="es-ES"/>
        </a:p>
      </dgm:t>
    </dgm:pt>
    <dgm:pt modelId="{9DF332C8-617F-4FFE-8BD5-C93677A901E2}" type="sibTrans" cxnId="{3638F381-BAA2-42C4-A2AE-5EC68A47B7AD}">
      <dgm:prSet/>
      <dgm:spPr/>
      <dgm:t>
        <a:bodyPr/>
        <a:lstStyle/>
        <a:p>
          <a:endParaRPr lang="es-ES" dirty="0"/>
        </a:p>
      </dgm:t>
    </dgm:pt>
    <dgm:pt modelId="{F346A751-FE0F-44EB-AB72-040E447C0CFB}">
      <dgm:prSet phldrT="[Texto]"/>
      <dgm:spPr/>
      <dgm:t>
        <a:bodyPr/>
        <a:lstStyle/>
        <a:p>
          <a:r>
            <a:rPr lang="es-CL" dirty="0" smtClean="0"/>
            <a:t>MANTENIMIENTO SISTEMATICO</a:t>
          </a:r>
        </a:p>
        <a:p>
          <a:r>
            <a:rPr lang="es-CL" dirty="0" smtClean="0"/>
            <a:t>- PREDICTIVO</a:t>
          </a:r>
        </a:p>
        <a:p>
          <a:r>
            <a:rPr lang="es-CL" dirty="0" smtClean="0"/>
            <a:t>    - CONDICIONAL</a:t>
          </a:r>
          <a:endParaRPr lang="es-ES" dirty="0"/>
        </a:p>
      </dgm:t>
    </dgm:pt>
    <dgm:pt modelId="{BE653626-E106-4E48-AE96-55D4F114B3F5}" type="parTrans" cxnId="{927F1941-E075-4CCF-86D4-F65C7F3E8F8E}">
      <dgm:prSet/>
      <dgm:spPr/>
      <dgm:t>
        <a:bodyPr/>
        <a:lstStyle/>
        <a:p>
          <a:endParaRPr lang="es-ES"/>
        </a:p>
      </dgm:t>
    </dgm:pt>
    <dgm:pt modelId="{D73926E3-EBCD-44B7-A931-52278A1BC093}" type="sibTrans" cxnId="{927F1941-E075-4CCF-86D4-F65C7F3E8F8E}">
      <dgm:prSet/>
      <dgm:spPr/>
      <dgm:t>
        <a:bodyPr/>
        <a:lstStyle/>
        <a:p>
          <a:endParaRPr lang="es-ES"/>
        </a:p>
      </dgm:t>
    </dgm:pt>
    <dgm:pt modelId="{1CFF63F7-AD5A-443A-A3D2-A5AC4D0A9A6B}" type="pres">
      <dgm:prSet presAssocID="{1BC041B1-7E06-4E19-9A22-4A91E67B626A}" presName="Name0" presStyleCnt="0">
        <dgm:presLayoutVars>
          <dgm:dir/>
          <dgm:resizeHandles/>
        </dgm:presLayoutVars>
      </dgm:prSet>
      <dgm:spPr/>
    </dgm:pt>
    <dgm:pt modelId="{6298C678-1A8F-4C7A-A278-00F36DE6847A}" type="pres">
      <dgm:prSet presAssocID="{33576BED-5A82-4920-8A75-114EC9BBBCB0}" presName="compNode" presStyleCnt="0"/>
      <dgm:spPr/>
    </dgm:pt>
    <dgm:pt modelId="{2705BE4B-CBA9-4AE5-A6BC-84EB00C75D4F}" type="pres">
      <dgm:prSet presAssocID="{33576BED-5A82-4920-8A75-114EC9BBBCB0}" presName="dummyConnPt" presStyleCnt="0"/>
      <dgm:spPr/>
    </dgm:pt>
    <dgm:pt modelId="{94286093-FCCD-4E0A-8B27-89AFC1F8E9EB}" type="pres">
      <dgm:prSet presAssocID="{33576BED-5A82-4920-8A75-114EC9BBBCB0}" presName="node" presStyleLbl="node1" presStyleIdx="0" presStyleCnt="8" custLinFactX="30158" custLinFactNeighborX="100000" custLinFactNeighborY="-27559">
        <dgm:presLayoutVars>
          <dgm:bulletEnabled val="1"/>
        </dgm:presLayoutVars>
      </dgm:prSet>
      <dgm:spPr/>
    </dgm:pt>
    <dgm:pt modelId="{AB3D807B-D919-4FCC-9C89-BA56C634F526}" type="pres">
      <dgm:prSet presAssocID="{C79F30C2-47D2-42E0-9992-16CE9C5C9E71}" presName="sibTrans" presStyleLbl="bgSibTrans2D1" presStyleIdx="0" presStyleCnt="7" custFlipHor="0" custScaleX="5671" custScaleY="105787" custLinFactY="-100000" custLinFactNeighborX="3475" custLinFactNeighborY="-106905"/>
      <dgm:spPr/>
    </dgm:pt>
    <dgm:pt modelId="{224D3C59-32BC-486D-AF21-B47B834ECB85}" type="pres">
      <dgm:prSet presAssocID="{C2F293E1-38F1-478B-84DC-73373D8CDDDA}" presName="compNode" presStyleCnt="0"/>
      <dgm:spPr/>
    </dgm:pt>
    <dgm:pt modelId="{81B85D46-0893-4966-A02A-8A05A9991B8E}" type="pres">
      <dgm:prSet presAssocID="{C2F293E1-38F1-478B-84DC-73373D8CDDDA}" presName="dummyConnPt" presStyleCnt="0"/>
      <dgm:spPr/>
    </dgm:pt>
    <dgm:pt modelId="{6FF3729B-FB76-4A57-BE3C-3E5150D87545}" type="pres">
      <dgm:prSet presAssocID="{C2F293E1-38F1-478B-84DC-73373D8CDDDA}" presName="node" presStyleLbl="node1" presStyleIdx="1" presStyleCnt="8" custLinFactNeighborX="-184" custLinFactNeighborY="23579">
        <dgm:presLayoutVars>
          <dgm:bulletEnabled val="1"/>
        </dgm:presLayoutVars>
      </dgm:prSet>
      <dgm:spPr/>
    </dgm:pt>
    <dgm:pt modelId="{26CC3871-AFFC-490D-AF6D-B8B176032DED}" type="pres">
      <dgm:prSet presAssocID="{0C5DED6B-F8CB-4E1B-8033-B143EF274470}" presName="sibTrans" presStyleLbl="bgSibTrans2D1" presStyleIdx="1" presStyleCnt="7" custFlipVert="0" custFlipHor="0" custScaleX="21498" custScaleY="38815"/>
      <dgm:spPr/>
    </dgm:pt>
    <dgm:pt modelId="{28587967-7584-4ECB-B796-35E1A83E029A}" type="pres">
      <dgm:prSet presAssocID="{1B1AD90F-262F-4A05-8558-ACD173CEFA59}" presName="compNode" presStyleCnt="0"/>
      <dgm:spPr/>
    </dgm:pt>
    <dgm:pt modelId="{5309888C-98CA-4D2A-ADD6-0A14DAB30267}" type="pres">
      <dgm:prSet presAssocID="{1B1AD90F-262F-4A05-8558-ACD173CEFA59}" presName="dummyConnPt" presStyleCnt="0"/>
      <dgm:spPr/>
    </dgm:pt>
    <dgm:pt modelId="{E71B15D4-F192-47A3-AB00-E1539ED2A476}" type="pres">
      <dgm:prSet presAssocID="{1B1AD90F-262F-4A05-8558-ACD173CEFA59}" presName="node" presStyleLbl="node1" presStyleIdx="2" presStyleCnt="8" custLinFactNeighborX="-184" custLinFactNeighborY="-1609">
        <dgm:presLayoutVars>
          <dgm:bulletEnabled val="1"/>
        </dgm:presLayoutVars>
      </dgm:prSet>
      <dgm:spPr/>
    </dgm:pt>
    <dgm:pt modelId="{112BE566-A0A4-4DF4-B23B-35F6ED812337}" type="pres">
      <dgm:prSet presAssocID="{D59D165A-5967-4C05-A5E1-D4D52D622FF1}" presName="sibTrans" presStyleLbl="bgSibTrans2D1" presStyleIdx="2" presStyleCnt="7" custFlipVert="1" custFlipHor="1" custScaleX="5630" custScaleY="26262" custLinFactY="100000" custLinFactNeighborX="-80661" custLinFactNeighborY="197729"/>
      <dgm:spPr/>
    </dgm:pt>
    <dgm:pt modelId="{745DEC48-2201-4C18-A227-F48A5151F885}" type="pres">
      <dgm:prSet presAssocID="{31AD8489-BEEB-432E-9894-21FC314FC258}" presName="compNode" presStyleCnt="0"/>
      <dgm:spPr/>
    </dgm:pt>
    <dgm:pt modelId="{F1A326BB-F7DC-40CC-987D-AE17143CDBB5}" type="pres">
      <dgm:prSet presAssocID="{31AD8489-BEEB-432E-9894-21FC314FC258}" presName="dummyConnPt" presStyleCnt="0"/>
      <dgm:spPr/>
    </dgm:pt>
    <dgm:pt modelId="{91F232B5-02A1-492D-85B9-AF8EB7F48084}" type="pres">
      <dgm:prSet presAssocID="{31AD8489-BEEB-432E-9894-21FC314FC258}" presName="node" presStyleLbl="node1" presStyleIdx="3" presStyleCnt="8" custLinFactNeighborX="681" custLinFactNeighborY="-955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E06AAE-3FBE-431F-8D6E-85E9EF4C3020}" type="pres">
      <dgm:prSet presAssocID="{740A0070-C65A-45D7-B765-3EF346832046}" presName="sibTrans" presStyleLbl="bgSibTrans2D1" presStyleIdx="3" presStyleCnt="7" custFlipVert="0" custFlipHor="1" custScaleX="5022" custScaleY="30531"/>
      <dgm:spPr/>
    </dgm:pt>
    <dgm:pt modelId="{D73276F3-DB4F-47D3-A28C-A99746A22DBA}" type="pres">
      <dgm:prSet presAssocID="{5C251738-4854-4F0B-B372-AADB33570675}" presName="compNode" presStyleCnt="0"/>
      <dgm:spPr/>
    </dgm:pt>
    <dgm:pt modelId="{EA32FE4D-D0A2-4FA6-B880-19E7D0A86E33}" type="pres">
      <dgm:prSet presAssocID="{5C251738-4854-4F0B-B372-AADB33570675}" presName="dummyConnPt" presStyleCnt="0"/>
      <dgm:spPr/>
    </dgm:pt>
    <dgm:pt modelId="{254D577E-86AD-44CD-AF05-439080100696}" type="pres">
      <dgm:prSet presAssocID="{5C251738-4854-4F0B-B372-AADB33570675}" presName="node" presStyleLbl="node1" presStyleIdx="4" presStyleCnt="8" custLinFactX="23978" custLinFactY="-46688" custLinFactNeighborX="100000" custLinFactNeighborY="-100000">
        <dgm:presLayoutVars>
          <dgm:bulletEnabled val="1"/>
        </dgm:presLayoutVars>
      </dgm:prSet>
      <dgm:spPr/>
    </dgm:pt>
    <dgm:pt modelId="{942C0FB2-BB7C-42CA-B0AD-4E78B1313B38}" type="pres">
      <dgm:prSet presAssocID="{5484D85E-E559-4612-92C7-07FE5E180191}" presName="sibTrans" presStyleLbl="bgSibTrans2D1" presStyleIdx="4" presStyleCnt="7" custFlipVert="1" custFlipHor="1" custScaleX="3464" custScaleY="143012" custLinFactY="62729" custLinFactNeighborX="46557" custLinFactNeighborY="100000"/>
      <dgm:spPr/>
    </dgm:pt>
    <dgm:pt modelId="{0A25292D-5F70-4379-AD6D-84A2B6588225}" type="pres">
      <dgm:prSet presAssocID="{BE2EEAD1-7CD0-4AE4-B139-CA2507C62B94}" presName="compNode" presStyleCnt="0"/>
      <dgm:spPr/>
    </dgm:pt>
    <dgm:pt modelId="{FD4EB148-35D8-4BE3-9A5D-80D1FCFF551E}" type="pres">
      <dgm:prSet presAssocID="{BE2EEAD1-7CD0-4AE4-B139-CA2507C62B94}" presName="dummyConnPt" presStyleCnt="0"/>
      <dgm:spPr/>
    </dgm:pt>
    <dgm:pt modelId="{70E31F98-899C-4303-9960-253FDE9AFA1F}" type="pres">
      <dgm:prSet presAssocID="{BE2EEAD1-7CD0-4AE4-B139-CA2507C62B94}" presName="node" presStyleLbl="node1" presStyleIdx="5" presStyleCnt="8" custLinFactX="-29661" custLinFactNeighborX="-100000" custLinFactNeighborY="-2756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4730F7-0A06-4F5C-BCC5-190B74CA53BB}" type="pres">
      <dgm:prSet presAssocID="{3E107F20-1180-484E-9702-A8DCE20876B7}" presName="sibTrans" presStyleLbl="bgSibTrans2D1" presStyleIdx="5" presStyleCnt="7" custAng="3374385" custFlipVert="0" custFlipHor="0" custScaleX="992" custScaleY="30531" custLinFactNeighborX="-12640" custLinFactNeighborY="65215"/>
      <dgm:spPr/>
    </dgm:pt>
    <dgm:pt modelId="{B0C4F616-4B12-46B1-A2CF-1CFF011EE0E1}" type="pres">
      <dgm:prSet presAssocID="{DFFB96C3-EAF5-4134-8E52-F6157D896E5C}" presName="compNode" presStyleCnt="0"/>
      <dgm:spPr/>
    </dgm:pt>
    <dgm:pt modelId="{E765709D-61EF-4EF7-8FDD-9ABBD71AC2AF}" type="pres">
      <dgm:prSet presAssocID="{DFFB96C3-EAF5-4134-8E52-F6157D896E5C}" presName="dummyConnPt" presStyleCnt="0"/>
      <dgm:spPr/>
    </dgm:pt>
    <dgm:pt modelId="{EA6C2A2C-2FA2-4F72-9466-38F5FB4AB59F}" type="pres">
      <dgm:prSet presAssocID="{DFFB96C3-EAF5-4134-8E52-F6157D896E5C}" presName="node" presStyleLbl="node1" presStyleIdx="6" presStyleCnt="8" custLinFactY="48579" custLinFactNeighborX="-5499" custLinFactNeighborY="100000">
        <dgm:presLayoutVars>
          <dgm:bulletEnabled val="1"/>
        </dgm:presLayoutVars>
      </dgm:prSet>
      <dgm:spPr/>
    </dgm:pt>
    <dgm:pt modelId="{6F635E85-1C4E-4AB7-AF41-0437016BC9A9}" type="pres">
      <dgm:prSet presAssocID="{9DF332C8-617F-4FFE-8BD5-C93677A901E2}" presName="sibTrans" presStyleLbl="bgSibTrans2D1" presStyleIdx="6" presStyleCnt="7" custFlipVert="0" custFlipHor="0" custScaleX="18595" custScaleY="209189" custLinFactNeighborX="4948" custLinFactNeighborY="-1"/>
      <dgm:spPr/>
    </dgm:pt>
    <dgm:pt modelId="{B518E231-15EC-411A-A20D-1EE00BD17993}" type="pres">
      <dgm:prSet presAssocID="{F346A751-FE0F-44EB-AB72-040E447C0CFB}" presName="compNode" presStyleCnt="0"/>
      <dgm:spPr/>
    </dgm:pt>
    <dgm:pt modelId="{03BA19B2-B28E-476E-A820-E90413022A7C}" type="pres">
      <dgm:prSet presAssocID="{F346A751-FE0F-44EB-AB72-040E447C0CFB}" presName="dummyConnPt" presStyleCnt="0"/>
      <dgm:spPr/>
    </dgm:pt>
    <dgm:pt modelId="{A8720334-469D-4318-8953-98E590FD11C7}" type="pres">
      <dgm:prSet presAssocID="{F346A751-FE0F-44EB-AB72-040E447C0CFB}" presName="node" presStyleLbl="node1" presStyleIdx="7" presStyleCnt="8" custLinFactY="23391" custLinFactNeighborX="-5499" custLinFactNeighborY="100000">
        <dgm:presLayoutVars>
          <dgm:bulletEnabled val="1"/>
        </dgm:presLayoutVars>
      </dgm:prSet>
      <dgm:spPr/>
    </dgm:pt>
  </dgm:ptLst>
  <dgm:cxnLst>
    <dgm:cxn modelId="{BD647884-AA85-49F9-AF9D-21D072CC51E8}" type="presOf" srcId="{3E107F20-1180-484E-9702-A8DCE20876B7}" destId="{DD4730F7-0A06-4F5C-BCC5-190B74CA53BB}" srcOrd="0" destOrd="0" presId="urn:microsoft.com/office/officeart/2005/8/layout/bProcess4"/>
    <dgm:cxn modelId="{D817CF2F-C6B2-4559-9C40-1AADB1F5507F}" srcId="{1BC041B1-7E06-4E19-9A22-4A91E67B626A}" destId="{5C251738-4854-4F0B-B372-AADB33570675}" srcOrd="4" destOrd="0" parTransId="{81D998AB-CDF6-409F-9EA9-245D23744EC8}" sibTransId="{5484D85E-E559-4612-92C7-07FE5E180191}"/>
    <dgm:cxn modelId="{4A322473-E052-4FC2-A7E5-C539CC88788F}" type="presOf" srcId="{C79F30C2-47D2-42E0-9992-16CE9C5C9E71}" destId="{AB3D807B-D919-4FCC-9C89-BA56C634F526}" srcOrd="0" destOrd="0" presId="urn:microsoft.com/office/officeart/2005/8/layout/bProcess4"/>
    <dgm:cxn modelId="{D04E82A6-C538-4E87-AD5D-9A0206D57C92}" type="presOf" srcId="{9DF332C8-617F-4FFE-8BD5-C93677A901E2}" destId="{6F635E85-1C4E-4AB7-AF41-0437016BC9A9}" srcOrd="0" destOrd="0" presId="urn:microsoft.com/office/officeart/2005/8/layout/bProcess4"/>
    <dgm:cxn modelId="{4CDFE4E8-CD89-431F-8BCB-794C0A59FBBC}" type="presOf" srcId="{1BC041B1-7E06-4E19-9A22-4A91E67B626A}" destId="{1CFF63F7-AD5A-443A-A3D2-A5AC4D0A9A6B}" srcOrd="0" destOrd="0" presId="urn:microsoft.com/office/officeart/2005/8/layout/bProcess4"/>
    <dgm:cxn modelId="{927F1941-E075-4CCF-86D4-F65C7F3E8F8E}" srcId="{1BC041B1-7E06-4E19-9A22-4A91E67B626A}" destId="{F346A751-FE0F-44EB-AB72-040E447C0CFB}" srcOrd="7" destOrd="0" parTransId="{BE653626-E106-4E48-AE96-55D4F114B3F5}" sibTransId="{D73926E3-EBCD-44B7-A931-52278A1BC093}"/>
    <dgm:cxn modelId="{2577D3EB-E07A-47DE-8795-EB215ACD006F}" type="presOf" srcId="{5484D85E-E559-4612-92C7-07FE5E180191}" destId="{942C0FB2-BB7C-42CA-B0AD-4E78B1313B38}" srcOrd="0" destOrd="0" presId="urn:microsoft.com/office/officeart/2005/8/layout/bProcess4"/>
    <dgm:cxn modelId="{E01DADB7-EF68-4DCD-BC9A-73A5C60AB2E6}" srcId="{1BC041B1-7E06-4E19-9A22-4A91E67B626A}" destId="{C2F293E1-38F1-478B-84DC-73373D8CDDDA}" srcOrd="1" destOrd="0" parTransId="{ADFB41A9-C9CB-4EC3-808D-51D3C94A32F1}" sibTransId="{0C5DED6B-F8CB-4E1B-8033-B143EF274470}"/>
    <dgm:cxn modelId="{3638F381-BAA2-42C4-A2AE-5EC68A47B7AD}" srcId="{1BC041B1-7E06-4E19-9A22-4A91E67B626A}" destId="{DFFB96C3-EAF5-4134-8E52-F6157D896E5C}" srcOrd="6" destOrd="0" parTransId="{F54ED500-81A9-42F4-8D67-7141EF364B38}" sibTransId="{9DF332C8-617F-4FFE-8BD5-C93677A901E2}"/>
    <dgm:cxn modelId="{E55B4FA1-6D20-4BA4-BEE2-C02D5C072F8B}" type="presOf" srcId="{DFFB96C3-EAF5-4134-8E52-F6157D896E5C}" destId="{EA6C2A2C-2FA2-4F72-9466-38F5FB4AB59F}" srcOrd="0" destOrd="0" presId="urn:microsoft.com/office/officeart/2005/8/layout/bProcess4"/>
    <dgm:cxn modelId="{9C09FB30-EE09-401A-BDE0-270508776959}" type="presOf" srcId="{C2F293E1-38F1-478B-84DC-73373D8CDDDA}" destId="{6FF3729B-FB76-4A57-BE3C-3E5150D87545}" srcOrd="0" destOrd="0" presId="urn:microsoft.com/office/officeart/2005/8/layout/bProcess4"/>
    <dgm:cxn modelId="{87727F1C-A47D-4C8D-B9FA-A1A595D6EE51}" type="presOf" srcId="{0C5DED6B-F8CB-4E1B-8033-B143EF274470}" destId="{26CC3871-AFFC-490D-AF6D-B8B176032DED}" srcOrd="0" destOrd="0" presId="urn:microsoft.com/office/officeart/2005/8/layout/bProcess4"/>
    <dgm:cxn modelId="{C6C5F81A-F8DD-471C-938F-A9E71DB51ABC}" type="presOf" srcId="{5C251738-4854-4F0B-B372-AADB33570675}" destId="{254D577E-86AD-44CD-AF05-439080100696}" srcOrd="0" destOrd="0" presId="urn:microsoft.com/office/officeart/2005/8/layout/bProcess4"/>
    <dgm:cxn modelId="{585872F3-C5C0-4729-9B95-896AE5FA9543}" type="presOf" srcId="{31AD8489-BEEB-432E-9894-21FC314FC258}" destId="{91F232B5-02A1-492D-85B9-AF8EB7F48084}" srcOrd="0" destOrd="0" presId="urn:microsoft.com/office/officeart/2005/8/layout/bProcess4"/>
    <dgm:cxn modelId="{183EF7FF-456F-4D35-8361-3EEA8A2D4329}" type="presOf" srcId="{1B1AD90F-262F-4A05-8558-ACD173CEFA59}" destId="{E71B15D4-F192-47A3-AB00-E1539ED2A476}" srcOrd="0" destOrd="0" presId="urn:microsoft.com/office/officeart/2005/8/layout/bProcess4"/>
    <dgm:cxn modelId="{F6D82618-E568-44CE-AA3D-FB45A08D707B}" type="presOf" srcId="{F346A751-FE0F-44EB-AB72-040E447C0CFB}" destId="{A8720334-469D-4318-8953-98E590FD11C7}" srcOrd="0" destOrd="0" presId="urn:microsoft.com/office/officeart/2005/8/layout/bProcess4"/>
    <dgm:cxn modelId="{A4465626-7809-4A0C-973F-BC61701EC0B5}" srcId="{1BC041B1-7E06-4E19-9A22-4A91E67B626A}" destId="{BE2EEAD1-7CD0-4AE4-B139-CA2507C62B94}" srcOrd="5" destOrd="0" parTransId="{BA05140C-4D25-4B62-BD5E-60D71FF87521}" sibTransId="{3E107F20-1180-484E-9702-A8DCE20876B7}"/>
    <dgm:cxn modelId="{F6E70189-1FED-48C1-A829-6EB165F42051}" type="presOf" srcId="{740A0070-C65A-45D7-B765-3EF346832046}" destId="{08E06AAE-3FBE-431F-8D6E-85E9EF4C3020}" srcOrd="0" destOrd="0" presId="urn:microsoft.com/office/officeart/2005/8/layout/bProcess4"/>
    <dgm:cxn modelId="{F9A49CC2-FE17-4FE7-A404-CB9922D65C5B}" srcId="{1BC041B1-7E06-4E19-9A22-4A91E67B626A}" destId="{31AD8489-BEEB-432E-9894-21FC314FC258}" srcOrd="3" destOrd="0" parTransId="{72606F69-CF2B-4CB7-9BD7-D58BD6ECB198}" sibTransId="{740A0070-C65A-45D7-B765-3EF346832046}"/>
    <dgm:cxn modelId="{8C6F623B-7A1A-466E-BE22-8FE207F6195B}" type="presOf" srcId="{D59D165A-5967-4C05-A5E1-D4D52D622FF1}" destId="{112BE566-A0A4-4DF4-B23B-35F6ED812337}" srcOrd="0" destOrd="0" presId="urn:microsoft.com/office/officeart/2005/8/layout/bProcess4"/>
    <dgm:cxn modelId="{8C4046F5-11B6-4626-8343-138FD8AAC230}" type="presOf" srcId="{BE2EEAD1-7CD0-4AE4-B139-CA2507C62B94}" destId="{70E31F98-899C-4303-9960-253FDE9AFA1F}" srcOrd="0" destOrd="0" presId="urn:microsoft.com/office/officeart/2005/8/layout/bProcess4"/>
    <dgm:cxn modelId="{5EF136E9-3EE1-4E0D-8385-FC146E9C1036}" srcId="{1BC041B1-7E06-4E19-9A22-4A91E67B626A}" destId="{33576BED-5A82-4920-8A75-114EC9BBBCB0}" srcOrd="0" destOrd="0" parTransId="{43525DF3-ABC6-4B7D-B764-F3194DB9A66B}" sibTransId="{C79F30C2-47D2-42E0-9992-16CE9C5C9E71}"/>
    <dgm:cxn modelId="{FABCCDD2-C2DC-48DA-9B32-CA4105B94AD1}" srcId="{1BC041B1-7E06-4E19-9A22-4A91E67B626A}" destId="{1B1AD90F-262F-4A05-8558-ACD173CEFA59}" srcOrd="2" destOrd="0" parTransId="{F4B81135-C0F3-4D89-8E71-32A1617B258F}" sibTransId="{D59D165A-5967-4C05-A5E1-D4D52D622FF1}"/>
    <dgm:cxn modelId="{2F57C259-F2E4-423A-B19A-0690A90BBC29}" type="presOf" srcId="{33576BED-5A82-4920-8A75-114EC9BBBCB0}" destId="{94286093-FCCD-4E0A-8B27-89AFC1F8E9EB}" srcOrd="0" destOrd="0" presId="urn:microsoft.com/office/officeart/2005/8/layout/bProcess4"/>
    <dgm:cxn modelId="{F97F2CA1-F312-4C68-B545-ECBFBAD36402}" type="presParOf" srcId="{1CFF63F7-AD5A-443A-A3D2-A5AC4D0A9A6B}" destId="{6298C678-1A8F-4C7A-A278-00F36DE6847A}" srcOrd="0" destOrd="0" presId="urn:microsoft.com/office/officeart/2005/8/layout/bProcess4"/>
    <dgm:cxn modelId="{C0793BF5-B95F-4281-9D24-E249D6E885A9}" type="presParOf" srcId="{6298C678-1A8F-4C7A-A278-00F36DE6847A}" destId="{2705BE4B-CBA9-4AE5-A6BC-84EB00C75D4F}" srcOrd="0" destOrd="0" presId="urn:microsoft.com/office/officeart/2005/8/layout/bProcess4"/>
    <dgm:cxn modelId="{12C7BE06-2B7E-4C31-B512-87A8CF4703CE}" type="presParOf" srcId="{6298C678-1A8F-4C7A-A278-00F36DE6847A}" destId="{94286093-FCCD-4E0A-8B27-89AFC1F8E9EB}" srcOrd="1" destOrd="0" presId="urn:microsoft.com/office/officeart/2005/8/layout/bProcess4"/>
    <dgm:cxn modelId="{9AF7E2DF-50CE-42A0-B970-0786817D9046}" type="presParOf" srcId="{1CFF63F7-AD5A-443A-A3D2-A5AC4D0A9A6B}" destId="{AB3D807B-D919-4FCC-9C89-BA56C634F526}" srcOrd="1" destOrd="0" presId="urn:microsoft.com/office/officeart/2005/8/layout/bProcess4"/>
    <dgm:cxn modelId="{323D537F-19CD-4F01-B3B0-7874EC95DC6D}" type="presParOf" srcId="{1CFF63F7-AD5A-443A-A3D2-A5AC4D0A9A6B}" destId="{224D3C59-32BC-486D-AF21-B47B834ECB85}" srcOrd="2" destOrd="0" presId="urn:microsoft.com/office/officeart/2005/8/layout/bProcess4"/>
    <dgm:cxn modelId="{F7B4909E-E084-4266-8F3A-88334D43DB13}" type="presParOf" srcId="{224D3C59-32BC-486D-AF21-B47B834ECB85}" destId="{81B85D46-0893-4966-A02A-8A05A9991B8E}" srcOrd="0" destOrd="0" presId="urn:microsoft.com/office/officeart/2005/8/layout/bProcess4"/>
    <dgm:cxn modelId="{831E761B-6BD3-428F-9738-F3AAC06339D1}" type="presParOf" srcId="{224D3C59-32BC-486D-AF21-B47B834ECB85}" destId="{6FF3729B-FB76-4A57-BE3C-3E5150D87545}" srcOrd="1" destOrd="0" presId="urn:microsoft.com/office/officeart/2005/8/layout/bProcess4"/>
    <dgm:cxn modelId="{267333F0-C27B-4F51-A753-2D081DBDAF6B}" type="presParOf" srcId="{1CFF63F7-AD5A-443A-A3D2-A5AC4D0A9A6B}" destId="{26CC3871-AFFC-490D-AF6D-B8B176032DED}" srcOrd="3" destOrd="0" presId="urn:microsoft.com/office/officeart/2005/8/layout/bProcess4"/>
    <dgm:cxn modelId="{8DC25621-596E-40F1-ACC8-F4CCD0080B05}" type="presParOf" srcId="{1CFF63F7-AD5A-443A-A3D2-A5AC4D0A9A6B}" destId="{28587967-7584-4ECB-B796-35E1A83E029A}" srcOrd="4" destOrd="0" presId="urn:microsoft.com/office/officeart/2005/8/layout/bProcess4"/>
    <dgm:cxn modelId="{A36272FD-5E3B-4881-9634-952828ACF3EA}" type="presParOf" srcId="{28587967-7584-4ECB-B796-35E1A83E029A}" destId="{5309888C-98CA-4D2A-ADD6-0A14DAB30267}" srcOrd="0" destOrd="0" presId="urn:microsoft.com/office/officeart/2005/8/layout/bProcess4"/>
    <dgm:cxn modelId="{918E5DAA-F91F-417B-B9B6-8F289EC5211B}" type="presParOf" srcId="{28587967-7584-4ECB-B796-35E1A83E029A}" destId="{E71B15D4-F192-47A3-AB00-E1539ED2A476}" srcOrd="1" destOrd="0" presId="urn:microsoft.com/office/officeart/2005/8/layout/bProcess4"/>
    <dgm:cxn modelId="{DE9ED92C-362C-4F0F-BB85-A1453ABC219B}" type="presParOf" srcId="{1CFF63F7-AD5A-443A-A3D2-A5AC4D0A9A6B}" destId="{112BE566-A0A4-4DF4-B23B-35F6ED812337}" srcOrd="5" destOrd="0" presId="urn:microsoft.com/office/officeart/2005/8/layout/bProcess4"/>
    <dgm:cxn modelId="{F6335820-F972-4E4C-AEEE-DA7CDD72A018}" type="presParOf" srcId="{1CFF63F7-AD5A-443A-A3D2-A5AC4D0A9A6B}" destId="{745DEC48-2201-4C18-A227-F48A5151F885}" srcOrd="6" destOrd="0" presId="urn:microsoft.com/office/officeart/2005/8/layout/bProcess4"/>
    <dgm:cxn modelId="{4E653EE1-B18F-4686-8F65-92FC257B285D}" type="presParOf" srcId="{745DEC48-2201-4C18-A227-F48A5151F885}" destId="{F1A326BB-F7DC-40CC-987D-AE17143CDBB5}" srcOrd="0" destOrd="0" presId="urn:microsoft.com/office/officeart/2005/8/layout/bProcess4"/>
    <dgm:cxn modelId="{4AF2D27C-AD71-49D3-B46B-116091FB2623}" type="presParOf" srcId="{745DEC48-2201-4C18-A227-F48A5151F885}" destId="{91F232B5-02A1-492D-85B9-AF8EB7F48084}" srcOrd="1" destOrd="0" presId="urn:microsoft.com/office/officeart/2005/8/layout/bProcess4"/>
    <dgm:cxn modelId="{73A0336E-1645-4517-94E0-605EF64D6B84}" type="presParOf" srcId="{1CFF63F7-AD5A-443A-A3D2-A5AC4D0A9A6B}" destId="{08E06AAE-3FBE-431F-8D6E-85E9EF4C3020}" srcOrd="7" destOrd="0" presId="urn:microsoft.com/office/officeart/2005/8/layout/bProcess4"/>
    <dgm:cxn modelId="{106B298E-BF02-40CE-81DB-9D311562CE2A}" type="presParOf" srcId="{1CFF63F7-AD5A-443A-A3D2-A5AC4D0A9A6B}" destId="{D73276F3-DB4F-47D3-A28C-A99746A22DBA}" srcOrd="8" destOrd="0" presId="urn:microsoft.com/office/officeart/2005/8/layout/bProcess4"/>
    <dgm:cxn modelId="{687D3AB7-292E-4317-A1C4-C2816FEFE206}" type="presParOf" srcId="{D73276F3-DB4F-47D3-A28C-A99746A22DBA}" destId="{EA32FE4D-D0A2-4FA6-B880-19E7D0A86E33}" srcOrd="0" destOrd="0" presId="urn:microsoft.com/office/officeart/2005/8/layout/bProcess4"/>
    <dgm:cxn modelId="{BD441C9A-FFF5-448C-9587-B3C7BF4A5829}" type="presParOf" srcId="{D73276F3-DB4F-47D3-A28C-A99746A22DBA}" destId="{254D577E-86AD-44CD-AF05-439080100696}" srcOrd="1" destOrd="0" presId="urn:microsoft.com/office/officeart/2005/8/layout/bProcess4"/>
    <dgm:cxn modelId="{1B829D32-13FE-424C-94EE-A6B60AC9E28E}" type="presParOf" srcId="{1CFF63F7-AD5A-443A-A3D2-A5AC4D0A9A6B}" destId="{942C0FB2-BB7C-42CA-B0AD-4E78B1313B38}" srcOrd="9" destOrd="0" presId="urn:microsoft.com/office/officeart/2005/8/layout/bProcess4"/>
    <dgm:cxn modelId="{DDB378BF-E2C9-4CA1-90CE-CDC48C27542B}" type="presParOf" srcId="{1CFF63F7-AD5A-443A-A3D2-A5AC4D0A9A6B}" destId="{0A25292D-5F70-4379-AD6D-84A2B6588225}" srcOrd="10" destOrd="0" presId="urn:microsoft.com/office/officeart/2005/8/layout/bProcess4"/>
    <dgm:cxn modelId="{3907A45F-C237-40A9-B197-C848B7B6D209}" type="presParOf" srcId="{0A25292D-5F70-4379-AD6D-84A2B6588225}" destId="{FD4EB148-35D8-4BE3-9A5D-80D1FCFF551E}" srcOrd="0" destOrd="0" presId="urn:microsoft.com/office/officeart/2005/8/layout/bProcess4"/>
    <dgm:cxn modelId="{5EEB91CE-0E29-474E-8F43-D2C67E6EF5B1}" type="presParOf" srcId="{0A25292D-5F70-4379-AD6D-84A2B6588225}" destId="{70E31F98-899C-4303-9960-253FDE9AFA1F}" srcOrd="1" destOrd="0" presId="urn:microsoft.com/office/officeart/2005/8/layout/bProcess4"/>
    <dgm:cxn modelId="{A3EAA082-C586-4918-9760-B0329A20E74C}" type="presParOf" srcId="{1CFF63F7-AD5A-443A-A3D2-A5AC4D0A9A6B}" destId="{DD4730F7-0A06-4F5C-BCC5-190B74CA53BB}" srcOrd="11" destOrd="0" presId="urn:microsoft.com/office/officeart/2005/8/layout/bProcess4"/>
    <dgm:cxn modelId="{78FB0A6E-DFD4-4EBA-8A2C-553E6AF9C7BF}" type="presParOf" srcId="{1CFF63F7-AD5A-443A-A3D2-A5AC4D0A9A6B}" destId="{B0C4F616-4B12-46B1-A2CF-1CFF011EE0E1}" srcOrd="12" destOrd="0" presId="urn:microsoft.com/office/officeart/2005/8/layout/bProcess4"/>
    <dgm:cxn modelId="{DEAA6BC6-7582-45D5-B98D-900C324E6358}" type="presParOf" srcId="{B0C4F616-4B12-46B1-A2CF-1CFF011EE0E1}" destId="{E765709D-61EF-4EF7-8FDD-9ABBD71AC2AF}" srcOrd="0" destOrd="0" presId="urn:microsoft.com/office/officeart/2005/8/layout/bProcess4"/>
    <dgm:cxn modelId="{C6829CA4-40F8-4CA1-937B-3FE736C20492}" type="presParOf" srcId="{B0C4F616-4B12-46B1-A2CF-1CFF011EE0E1}" destId="{EA6C2A2C-2FA2-4F72-9466-38F5FB4AB59F}" srcOrd="1" destOrd="0" presId="urn:microsoft.com/office/officeart/2005/8/layout/bProcess4"/>
    <dgm:cxn modelId="{6BDE0A0C-4512-47B7-BE85-293613FF6EFB}" type="presParOf" srcId="{1CFF63F7-AD5A-443A-A3D2-A5AC4D0A9A6B}" destId="{6F635E85-1C4E-4AB7-AF41-0437016BC9A9}" srcOrd="13" destOrd="0" presId="urn:microsoft.com/office/officeart/2005/8/layout/bProcess4"/>
    <dgm:cxn modelId="{51FF87FA-EE79-49C1-B5B5-5E30615257F0}" type="presParOf" srcId="{1CFF63F7-AD5A-443A-A3D2-A5AC4D0A9A6B}" destId="{B518E231-15EC-411A-A20D-1EE00BD17993}" srcOrd="14" destOrd="0" presId="urn:microsoft.com/office/officeart/2005/8/layout/bProcess4"/>
    <dgm:cxn modelId="{ADA9EBE1-E9E1-4A79-8612-D2334432132F}" type="presParOf" srcId="{B518E231-15EC-411A-A20D-1EE00BD17993}" destId="{03BA19B2-B28E-476E-A820-E90413022A7C}" srcOrd="0" destOrd="0" presId="urn:microsoft.com/office/officeart/2005/8/layout/bProcess4"/>
    <dgm:cxn modelId="{A86CB044-22F6-4A8F-9EBA-07B8882D8BDF}" type="presParOf" srcId="{B518E231-15EC-411A-A20D-1EE00BD17993}" destId="{A8720334-469D-4318-8953-98E590FD11C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3D807B-D919-4FCC-9C89-BA56C634F526}">
      <dsp:nvSpPr>
        <dsp:cNvPr id="0" name=""/>
        <dsp:cNvSpPr/>
      </dsp:nvSpPr>
      <dsp:spPr>
        <a:xfrm rot="8465531">
          <a:off x="1767769" y="1119507"/>
          <a:ext cx="194165" cy="1946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286093-FCCD-4E0A-8B27-89AFC1F8E9EB}">
      <dsp:nvSpPr>
        <dsp:cNvPr id="0" name=""/>
        <dsp:cNvSpPr/>
      </dsp:nvSpPr>
      <dsp:spPr>
        <a:xfrm>
          <a:off x="2664288" y="216030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TIPOS DE MANTENIMIENTO</a:t>
          </a:r>
          <a:endParaRPr lang="es-ES" sz="1500" kern="1200" dirty="0"/>
        </a:p>
      </dsp:txBody>
      <dsp:txXfrm>
        <a:off x="2664288" y="216030"/>
        <a:ext cx="2044070" cy="1226442"/>
      </dsp:txXfrm>
    </dsp:sp>
    <dsp:sp modelId="{26CC3871-AFFC-490D-AF6D-B8B176032DED}">
      <dsp:nvSpPr>
        <dsp:cNvPr id="0" name=""/>
        <dsp:cNvSpPr/>
      </dsp:nvSpPr>
      <dsp:spPr>
        <a:xfrm rot="5400000">
          <a:off x="283206" y="3253930"/>
          <a:ext cx="261052" cy="7140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F3729B-FB76-4A57-BE3C-3E5150D87545}">
      <dsp:nvSpPr>
        <dsp:cNvPr id="0" name=""/>
        <dsp:cNvSpPr/>
      </dsp:nvSpPr>
      <dsp:spPr>
        <a:xfrm>
          <a:off x="5" y="2376261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Mantenimiento correctivo</a:t>
          </a:r>
          <a:endParaRPr lang="es-ES" sz="1600" kern="1200" dirty="0"/>
        </a:p>
      </dsp:txBody>
      <dsp:txXfrm>
        <a:off x="5" y="2376261"/>
        <a:ext cx="2044070" cy="1226442"/>
      </dsp:txXfrm>
    </dsp:sp>
    <dsp:sp modelId="{112BE566-A0A4-4DF4-B23B-35F6ED812337}">
      <dsp:nvSpPr>
        <dsp:cNvPr id="0" name=""/>
        <dsp:cNvSpPr/>
      </dsp:nvSpPr>
      <dsp:spPr>
        <a:xfrm rot="20233027" flipH="1" flipV="1">
          <a:off x="-83394" y="3851662"/>
          <a:ext cx="166789" cy="4831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B15D4-F192-47A3-AB00-E1539ED2A476}">
      <dsp:nvSpPr>
        <dsp:cNvPr id="0" name=""/>
        <dsp:cNvSpPr/>
      </dsp:nvSpPr>
      <dsp:spPr>
        <a:xfrm>
          <a:off x="5" y="3600398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PROCEDIMIENTO A SEGUIR ANTE UNA FALLA</a:t>
          </a:r>
          <a:endParaRPr lang="es-ES" sz="1500" kern="1200" dirty="0"/>
        </a:p>
      </dsp:txBody>
      <dsp:txXfrm>
        <a:off x="5" y="3600398"/>
        <a:ext cx="2044070" cy="1226442"/>
      </dsp:txXfrm>
    </dsp:sp>
    <dsp:sp modelId="{08E06AAE-3FBE-431F-8D6E-85E9EF4C3020}">
      <dsp:nvSpPr>
        <dsp:cNvPr id="0" name=""/>
        <dsp:cNvSpPr/>
      </dsp:nvSpPr>
      <dsp:spPr>
        <a:xfrm rot="2435529" flipH="1">
          <a:off x="4329447" y="1643833"/>
          <a:ext cx="166352" cy="561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232B5-02A1-492D-85B9-AF8EB7F48084}">
      <dsp:nvSpPr>
        <dsp:cNvPr id="0" name=""/>
        <dsp:cNvSpPr/>
      </dsp:nvSpPr>
      <dsp:spPr>
        <a:xfrm>
          <a:off x="2736300" y="2448278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MANTENIMIENTO MODIFICATIVO	</a:t>
          </a:r>
          <a:endParaRPr lang="es-ES" sz="1500" kern="1200" dirty="0"/>
        </a:p>
      </dsp:txBody>
      <dsp:txXfrm>
        <a:off x="2736300" y="2448278"/>
        <a:ext cx="2044070" cy="1226442"/>
      </dsp:txXfrm>
    </dsp:sp>
    <dsp:sp modelId="{942C0FB2-BB7C-42CA-B0AD-4E78B1313B38}">
      <dsp:nvSpPr>
        <dsp:cNvPr id="0" name=""/>
        <dsp:cNvSpPr/>
      </dsp:nvSpPr>
      <dsp:spPr>
        <a:xfrm rot="10841235" flipH="1" flipV="1">
          <a:off x="5402172" y="721149"/>
          <a:ext cx="179606" cy="2630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4D577E-86AD-44CD-AF05-439080100696}">
      <dsp:nvSpPr>
        <dsp:cNvPr id="0" name=""/>
        <dsp:cNvSpPr/>
      </dsp:nvSpPr>
      <dsp:spPr>
        <a:xfrm>
          <a:off x="5256578" y="288034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Determinación del periodo de intervención y dimensión del área</a:t>
          </a:r>
          <a:endParaRPr lang="es-ES" sz="1500" kern="1200" dirty="0"/>
        </a:p>
      </dsp:txBody>
      <dsp:txXfrm>
        <a:off x="5256578" y="288034"/>
        <a:ext cx="2044070" cy="1226442"/>
      </dsp:txXfrm>
    </dsp:sp>
    <dsp:sp modelId="{DD4730F7-0A06-4F5C-BCC5-190B74CA53BB}">
      <dsp:nvSpPr>
        <dsp:cNvPr id="0" name=""/>
        <dsp:cNvSpPr/>
      </dsp:nvSpPr>
      <dsp:spPr>
        <a:xfrm rot="4713207">
          <a:off x="2365878" y="1691790"/>
          <a:ext cx="56313" cy="561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31F98-899C-4303-9960-253FDE9AFA1F}">
      <dsp:nvSpPr>
        <dsp:cNvPr id="0" name=""/>
        <dsp:cNvSpPr/>
      </dsp:nvSpPr>
      <dsp:spPr>
        <a:xfrm>
          <a:off x="72017" y="216018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b="1" kern="1200" dirty="0" smtClean="0"/>
            <a:t>Clasificación según normas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b="1" kern="1200" dirty="0" smtClean="0"/>
            <a:t>AFNOR  60010 y 60011</a:t>
          </a:r>
          <a:endParaRPr lang="es-ES" sz="1500" kern="1200" dirty="0"/>
        </a:p>
      </dsp:txBody>
      <dsp:txXfrm>
        <a:off x="72017" y="216018"/>
        <a:ext cx="2044070" cy="1226442"/>
      </dsp:txXfrm>
    </dsp:sp>
    <dsp:sp modelId="{6F635E85-1C4E-4AB7-AF41-0437016BC9A9}">
      <dsp:nvSpPr>
        <dsp:cNvPr id="0" name=""/>
        <dsp:cNvSpPr/>
      </dsp:nvSpPr>
      <dsp:spPr>
        <a:xfrm rot="5400000">
          <a:off x="5689502" y="3097212"/>
          <a:ext cx="225801" cy="38483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C2A2C-2FA2-4F72-9466-38F5FB4AB59F}">
      <dsp:nvSpPr>
        <dsp:cNvPr id="0" name=""/>
        <dsp:cNvSpPr/>
      </dsp:nvSpPr>
      <dsp:spPr>
        <a:xfrm>
          <a:off x="5328591" y="2376261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MANTENIMIENTO PREVENTIVO</a:t>
          </a:r>
          <a:endParaRPr lang="es-ES" sz="1500" kern="1200" dirty="0"/>
        </a:p>
      </dsp:txBody>
      <dsp:txXfrm>
        <a:off x="5328591" y="2376261"/>
        <a:ext cx="2044070" cy="1226442"/>
      </dsp:txXfrm>
    </dsp:sp>
    <dsp:sp modelId="{A8720334-469D-4318-8953-98E590FD11C7}">
      <dsp:nvSpPr>
        <dsp:cNvPr id="0" name=""/>
        <dsp:cNvSpPr/>
      </dsp:nvSpPr>
      <dsp:spPr>
        <a:xfrm>
          <a:off x="5328591" y="3600398"/>
          <a:ext cx="2044070" cy="122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MANTENIMIENTO SISTEMATICO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- PREDICTIVO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    - CONDICIONAL</a:t>
          </a:r>
          <a:endParaRPr lang="es-ES" sz="1500" kern="1200" dirty="0"/>
        </a:p>
      </dsp:txBody>
      <dsp:txXfrm>
        <a:off x="5328591" y="3600398"/>
        <a:ext cx="2044070" cy="1226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E91E1-4181-4F70-9CD3-F4A6F1898302}" type="datetimeFigureOut">
              <a:rPr lang="es-ES" smtClean="0"/>
              <a:t>13/08/2014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84BB-3175-4FC3-B3D4-FF9A8566965D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E84BB-3175-4FC3-B3D4-FF9A8566965D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39A4D2-5D82-4262-B6A2-28F83DC7FDAE}" type="datetimeFigureOut">
              <a:rPr lang="es-ES" smtClean="0"/>
              <a:pPr/>
              <a:t>13/08/2014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344816" cy="5256584"/>
          </a:xfrm>
        </p:spPr>
        <p:txBody>
          <a:bodyPr>
            <a:normAutofit fontScale="9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Mantenimiento Industrial</a:t>
            </a:r>
            <a:br>
              <a:rPr lang="es-CL" dirty="0" smtClean="0">
                <a:solidFill>
                  <a:schemeClr val="bg1"/>
                </a:solidFill>
              </a:rPr>
            </a:br>
            <a:r>
              <a:rPr lang="es-CL" dirty="0" smtClean="0">
                <a:solidFill>
                  <a:schemeClr val="bg1"/>
                </a:solidFill>
              </a:rPr>
              <a:t/>
            </a:r>
            <a:br>
              <a:rPr lang="es-CL" dirty="0" smtClean="0">
                <a:solidFill>
                  <a:schemeClr val="bg1"/>
                </a:solidFill>
              </a:rPr>
            </a:br>
            <a:r>
              <a:rPr lang="es-CL" sz="3200" dirty="0" smtClean="0">
                <a:solidFill>
                  <a:schemeClr val="bg1"/>
                </a:solidFill>
              </a:rPr>
              <a:t>“Control constante de las instalaciones y/o componentes, así como del conjunto de trabajos de reparación</a:t>
            </a:r>
            <a:r>
              <a:rPr lang="es-CL" sz="3200" dirty="0" smtClean="0">
                <a:solidFill>
                  <a:schemeClr val="bg1"/>
                </a:solidFill>
              </a:rPr>
              <a:t>, revisión y mejoras necesarias para garantizar un optimo funcionamiento y el buen estado de conservación de los equipos e instalaciones de un sistema productivo</a:t>
            </a:r>
            <a:r>
              <a:rPr lang="es-CL" sz="3200" dirty="0" smtClean="0"/>
              <a:t>”</a:t>
            </a:r>
            <a:endParaRPr lang="es-E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79712" y="26064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/>
              <a:t>Evolución de la tasa de </a:t>
            </a:r>
            <a:r>
              <a:rPr lang="es-ES" sz="2400" b="1" dirty="0" smtClean="0"/>
              <a:t>fallas</a:t>
            </a:r>
            <a:r>
              <a:rPr lang="es-ES" sz="2400" b="1" dirty="0"/>
              <a:t>. </a:t>
            </a:r>
            <a:r>
              <a:rPr lang="es-ES" sz="2400" b="1" dirty="0" smtClean="0"/>
              <a:t>   “</a:t>
            </a:r>
            <a:r>
              <a:rPr lang="es-ES" sz="2400" b="1" dirty="0"/>
              <a:t>Curva de bañera”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123728" y="1052736"/>
            <a:ext cx="386714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b="1" i="1" dirty="0" smtClean="0"/>
          </a:p>
          <a:p>
            <a:r>
              <a:rPr lang="es-ES" sz="2000" b="1" i="1" u="sng" dirty="0" smtClean="0"/>
              <a:t>ETAPAS </a:t>
            </a:r>
            <a:r>
              <a:rPr lang="es-ES" sz="2000" b="1" i="1" u="sng" dirty="0"/>
              <a:t>EN LA VIDA DE UN EQUIPO</a:t>
            </a:r>
            <a:endParaRPr lang="es-ES" sz="2000" b="1" u="sng" dirty="0"/>
          </a:p>
        </p:txBody>
      </p:sp>
      <p:sp>
        <p:nvSpPr>
          <p:cNvPr id="5" name="4 Rectángulo"/>
          <p:cNvSpPr/>
          <p:nvPr/>
        </p:nvSpPr>
        <p:spPr>
          <a:xfrm>
            <a:off x="827584" y="1988840"/>
            <a:ext cx="14401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600" dirty="0" smtClean="0">
              <a:latin typeface="Arial Black" pitchFamily="34" charset="0"/>
            </a:endParaRPr>
          </a:p>
          <a:p>
            <a:r>
              <a:rPr lang="es-ES" sz="1600" dirty="0" smtClean="0">
                <a:latin typeface="Arial Black" pitchFamily="34" charset="0"/>
              </a:rPr>
              <a:t>Juventud</a:t>
            </a:r>
            <a:endParaRPr lang="es-ES" sz="1600" dirty="0">
              <a:latin typeface="Arial Black" pitchFamily="34" charset="0"/>
            </a:endParaRPr>
          </a:p>
          <a:p>
            <a:r>
              <a:rPr lang="es-ES" sz="1600" dirty="0">
                <a:latin typeface="Arial Black" pitchFamily="34" charset="0"/>
              </a:rPr>
              <a:t>Mortalidad infantil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347864" y="1988840"/>
            <a:ext cx="1493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600" dirty="0" smtClean="0">
              <a:latin typeface="Arial Black" pitchFamily="34" charset="0"/>
            </a:endParaRPr>
          </a:p>
          <a:p>
            <a:r>
              <a:rPr lang="es-ES" sz="1600" dirty="0" smtClean="0">
                <a:latin typeface="Arial Black" pitchFamily="34" charset="0"/>
              </a:rPr>
              <a:t>Madurez</a:t>
            </a:r>
            <a:endParaRPr lang="es-ES" sz="1600" dirty="0">
              <a:latin typeface="Arial Black" pitchFamily="34" charset="0"/>
            </a:endParaRPr>
          </a:p>
          <a:p>
            <a:r>
              <a:rPr lang="es-ES" sz="1600" dirty="0">
                <a:latin typeface="Arial Black" pitchFamily="34" charset="0"/>
              </a:rPr>
              <a:t>Periodo de vida útil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084168" y="1988840"/>
            <a:ext cx="19034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1600" dirty="0" smtClean="0">
              <a:latin typeface="Arial Black" pitchFamily="34" charset="0"/>
            </a:endParaRPr>
          </a:p>
          <a:p>
            <a:endParaRPr lang="es-ES" sz="1600" dirty="0">
              <a:latin typeface="Arial Black" pitchFamily="34" charset="0"/>
            </a:endParaRPr>
          </a:p>
          <a:p>
            <a:r>
              <a:rPr lang="es-ES" sz="1600" dirty="0" smtClean="0">
                <a:latin typeface="Arial Black" pitchFamily="34" charset="0"/>
              </a:rPr>
              <a:t>Envejecimiento</a:t>
            </a:r>
            <a:endParaRPr lang="es-ES" sz="1600" dirty="0">
              <a:latin typeface="Arial Black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8" y="3501008"/>
            <a:ext cx="22322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 smtClean="0">
                <a:latin typeface="Arial Narrow" pitchFamily="34" charset="0"/>
              </a:rPr>
              <a:t>Falla </a:t>
            </a:r>
            <a:r>
              <a:rPr lang="es-ES" sz="1600" b="1" dirty="0">
                <a:latin typeface="Arial Narrow" pitchFamily="34" charset="0"/>
              </a:rPr>
              <a:t>al poco tiempo de la</a:t>
            </a:r>
          </a:p>
          <a:p>
            <a:r>
              <a:rPr lang="es-ES" sz="1600" b="1" dirty="0">
                <a:latin typeface="Arial Narrow" pitchFamily="34" charset="0"/>
              </a:rPr>
              <a:t>puesta en marcha</a:t>
            </a:r>
          </a:p>
          <a:p>
            <a:r>
              <a:rPr lang="es-ES" sz="1600" b="1" dirty="0">
                <a:latin typeface="Arial Narrow" pitchFamily="34" charset="0"/>
              </a:rPr>
              <a:t>• Errores de diseño</a:t>
            </a:r>
          </a:p>
          <a:p>
            <a:r>
              <a:rPr lang="es-ES" sz="1600" b="1" dirty="0">
                <a:latin typeface="Arial Narrow" pitchFamily="34" charset="0"/>
              </a:rPr>
              <a:t>• Defectos fabricación</a:t>
            </a:r>
          </a:p>
          <a:p>
            <a:r>
              <a:rPr lang="es-ES" sz="1600" b="1" dirty="0">
                <a:latin typeface="Arial Narrow" pitchFamily="34" charset="0"/>
              </a:rPr>
              <a:t>y/o montaje</a:t>
            </a:r>
          </a:p>
          <a:p>
            <a:r>
              <a:rPr lang="es-ES" sz="1600" b="1" dirty="0">
                <a:latin typeface="Arial Narrow" pitchFamily="34" charset="0"/>
              </a:rPr>
              <a:t>• Ajuste difícil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491880" y="3861048"/>
            <a:ext cx="1853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 smtClean="0">
                <a:latin typeface="Arial Narrow" pitchFamily="34" charset="0"/>
              </a:rPr>
              <a:t>Fallas </a:t>
            </a:r>
            <a:r>
              <a:rPr lang="es-ES" sz="1600" b="1" dirty="0">
                <a:latin typeface="Arial Narrow" pitchFamily="34" charset="0"/>
              </a:rPr>
              <a:t>de carácter</a:t>
            </a:r>
          </a:p>
          <a:p>
            <a:r>
              <a:rPr lang="es-ES" sz="1600" b="1" dirty="0">
                <a:latin typeface="Arial Narrow" pitchFamily="34" charset="0"/>
              </a:rPr>
              <a:t>aleatorio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588224" y="3789040"/>
            <a:ext cx="931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b="1" dirty="0">
                <a:latin typeface="Arial Narrow" pitchFamily="34" charset="0"/>
              </a:rPr>
              <a:t>Deterioro</a:t>
            </a: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3851920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7092280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1331640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491880" y="980728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Arial Black" pitchFamily="34" charset="0"/>
              </a:rPr>
              <a:t>Mantenimiento</a:t>
            </a:r>
            <a:endParaRPr lang="es-ES" b="1" dirty="0" smtClean="0"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1052736"/>
            <a:ext cx="13756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latin typeface="Arial Narrow" pitchFamily="34" charset="0"/>
              </a:rPr>
              <a:t>Importancia</a:t>
            </a:r>
            <a:endParaRPr lang="es-ES" sz="2000" b="1" dirty="0" smtClean="0">
              <a:latin typeface="Arial Narrow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228184" y="2420888"/>
            <a:ext cx="18242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Identificación de </a:t>
            </a:r>
          </a:p>
          <a:p>
            <a:r>
              <a:rPr lang="es-CL" b="1" dirty="0" smtClean="0"/>
              <a:t>Fallas y análisis</a:t>
            </a:r>
            <a:endParaRPr lang="es-ES" b="1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2267744" y="3789040"/>
            <a:ext cx="171700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-</a:t>
            </a:r>
            <a:r>
              <a:rPr lang="es-ES" b="1" dirty="0" smtClean="0"/>
              <a:t>Fiabilidad</a:t>
            </a:r>
          </a:p>
          <a:p>
            <a:r>
              <a:rPr lang="es-CL" b="1" dirty="0" smtClean="0"/>
              <a:t>-</a:t>
            </a:r>
            <a:r>
              <a:rPr lang="es-CL" b="1" dirty="0" err="1" smtClean="0"/>
              <a:t>Mantenibilidad</a:t>
            </a:r>
            <a:endParaRPr lang="es-CL" b="1" dirty="0" smtClean="0"/>
          </a:p>
          <a:p>
            <a:r>
              <a:rPr lang="es-CL" b="1" dirty="0" smtClean="0"/>
              <a:t>-Disponibilidad</a:t>
            </a:r>
          </a:p>
          <a:p>
            <a:r>
              <a:rPr lang="es-CL" b="1" dirty="0" smtClean="0"/>
              <a:t>-Seguridad</a:t>
            </a:r>
          </a:p>
          <a:p>
            <a:r>
              <a:rPr lang="es-CL" b="1" dirty="0" smtClean="0"/>
              <a:t>-Tiempo</a:t>
            </a:r>
            <a:endParaRPr lang="es-ES" b="1" dirty="0" smtClean="0"/>
          </a:p>
        </p:txBody>
      </p:sp>
      <p:sp>
        <p:nvSpPr>
          <p:cNvPr id="7" name="6 Rectángulo"/>
          <p:cNvSpPr/>
          <p:nvPr/>
        </p:nvSpPr>
        <p:spPr>
          <a:xfrm>
            <a:off x="5940152" y="1052736"/>
            <a:ext cx="779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latin typeface="Arial Narrow" pitchFamily="34" charset="0"/>
              </a:rPr>
              <a:t>Fallas</a:t>
            </a:r>
            <a:endParaRPr lang="es-ES" sz="2000" b="1" dirty="0" smtClean="0"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187624" y="2060848"/>
            <a:ext cx="1056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Finalidad</a:t>
            </a:r>
            <a:endParaRPr lang="es-ES" b="1" dirty="0" smtClean="0"/>
          </a:p>
        </p:txBody>
      </p:sp>
      <p:sp>
        <p:nvSpPr>
          <p:cNvPr id="9" name="8 Rectángulo"/>
          <p:cNvSpPr/>
          <p:nvPr/>
        </p:nvSpPr>
        <p:spPr>
          <a:xfrm>
            <a:off x="2771800" y="2564904"/>
            <a:ext cx="1573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Variables</a:t>
            </a:r>
            <a:endParaRPr lang="es-ES" b="1" dirty="0" smtClean="0"/>
          </a:p>
        </p:txBody>
      </p:sp>
      <p:sp>
        <p:nvSpPr>
          <p:cNvPr id="10" name="9 Rectángulo"/>
          <p:cNvSpPr/>
          <p:nvPr/>
        </p:nvSpPr>
        <p:spPr>
          <a:xfrm>
            <a:off x="4572000" y="2132856"/>
            <a:ext cx="1094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Objetivos</a:t>
            </a:r>
            <a:endParaRPr lang="es-ES" b="1" dirty="0" smtClean="0"/>
          </a:p>
        </p:txBody>
      </p:sp>
      <p:sp>
        <p:nvSpPr>
          <p:cNvPr id="11" name="10 Rectángulo"/>
          <p:cNvSpPr/>
          <p:nvPr/>
        </p:nvSpPr>
        <p:spPr>
          <a:xfrm>
            <a:off x="5508104" y="3789040"/>
            <a:ext cx="24926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-</a:t>
            </a:r>
            <a:r>
              <a:rPr lang="es-ES" b="1" dirty="0" smtClean="0"/>
              <a:t>Análisis de prioridad</a:t>
            </a:r>
          </a:p>
          <a:p>
            <a:r>
              <a:rPr lang="es-ES" b="1" dirty="0" smtClean="0"/>
              <a:t> De reparación</a:t>
            </a:r>
          </a:p>
          <a:p>
            <a:r>
              <a:rPr lang="es-ES" b="1" dirty="0" smtClean="0"/>
              <a:t>-Procedimientos básicos</a:t>
            </a:r>
          </a:p>
          <a:p>
            <a:r>
              <a:rPr lang="es-ES" b="1" dirty="0" smtClean="0"/>
              <a:t> Para analizar la falla</a:t>
            </a:r>
            <a:endParaRPr lang="es-ES" b="1" dirty="0" smtClean="0"/>
          </a:p>
        </p:txBody>
      </p:sp>
      <p:cxnSp>
        <p:nvCxnSpPr>
          <p:cNvPr id="20" name="19 Conector recto"/>
          <p:cNvCxnSpPr/>
          <p:nvPr/>
        </p:nvCxnSpPr>
        <p:spPr>
          <a:xfrm>
            <a:off x="4283968" y="126876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1691680" y="1772816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1979712" y="17728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3275856" y="177281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5004048" y="17728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6660232" y="1772816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3275856" y="299695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6732240" y="306896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908720"/>
            <a:ext cx="741682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u="sng" dirty="0" smtClean="0">
                <a:latin typeface="Arial Black" pitchFamily="34" charset="0"/>
              </a:rPr>
              <a:t>CONCEPTOS </a:t>
            </a:r>
            <a:r>
              <a:rPr lang="es-ES" sz="2400" b="1" i="1" u="sng" dirty="0" smtClean="0">
                <a:latin typeface="Arial Black" pitchFamily="34" charset="0"/>
              </a:rPr>
              <a:t>Y TIPOS DE FALLAS</a:t>
            </a:r>
          </a:p>
          <a:p>
            <a:r>
              <a:rPr lang="es-CL" sz="2400" b="1" i="1" dirty="0" smtClean="0">
                <a:latin typeface="Arial Narrow" pitchFamily="34" charset="0"/>
              </a:rPr>
              <a:t>Deterioro o desperfecto en las instalaciones, máquinas ó equipos que no permiten su normal funcionamiento</a:t>
            </a:r>
            <a:endParaRPr lang="es-ES" sz="2400" b="1" i="1" dirty="0" smtClean="0">
              <a:latin typeface="Arial Narrow" pitchFamily="34" charset="0"/>
            </a:endParaRPr>
          </a:p>
          <a:p>
            <a:endParaRPr lang="es-ES" sz="2000" b="1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Arial Narrow" pitchFamily="34" charset="0"/>
              </a:rPr>
              <a:t>Fiabilidad y tasa de fallas</a:t>
            </a:r>
            <a:endParaRPr lang="es-E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endParaRPr lang="es-E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Arial Narrow" pitchFamily="34" charset="0"/>
              </a:rPr>
              <a:t>Fallas que afectan la calidad del producto</a:t>
            </a:r>
            <a:endParaRPr lang="es-E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endParaRPr lang="es-ES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Arial Narrow" pitchFamily="34" charset="0"/>
              </a:rPr>
              <a:t>Fallas que comprometen la seguridad de las personas</a:t>
            </a:r>
          </a:p>
          <a:p>
            <a:pPr>
              <a:buFont typeface="Wingdings" pitchFamily="2" charset="2"/>
              <a:buChar char="Ø"/>
            </a:pPr>
            <a:endParaRPr lang="es-CL" sz="28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Arial Narrow" pitchFamily="34" charset="0"/>
              </a:rPr>
              <a:t>Fallas que </a:t>
            </a:r>
            <a:r>
              <a:rPr lang="es-ES" sz="2800" dirty="0" smtClean="0">
                <a:latin typeface="Arial Narrow" pitchFamily="34" charset="0"/>
              </a:rPr>
              <a:t>degradan el medio ambiente</a:t>
            </a:r>
          </a:p>
          <a:p>
            <a:endParaRPr lang="es-CL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908720"/>
            <a:ext cx="800629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Finalidad del mantenimiento Industrial:</a:t>
            </a:r>
          </a:p>
          <a:p>
            <a:endParaRPr lang="es-ES" b="1" dirty="0" smtClean="0"/>
          </a:p>
          <a:p>
            <a:r>
              <a:rPr lang="es-ES" b="1" dirty="0" smtClean="0"/>
              <a:t>Es conseguir  el máximo, d</a:t>
            </a:r>
            <a:r>
              <a:rPr lang="es-CL" b="1" dirty="0" smtClean="0"/>
              <a:t>e efectividad en el funcionamiento del sistema productivo y de servicio.-</a:t>
            </a:r>
          </a:p>
          <a:p>
            <a:endParaRPr lang="es-CL" b="1" dirty="0" smtClean="0"/>
          </a:p>
          <a:p>
            <a:r>
              <a:rPr lang="es-CL" b="1" dirty="0" smtClean="0"/>
              <a:t>Con la menor contaminación del medio ambiente y mayor seguridad</a:t>
            </a:r>
          </a:p>
          <a:p>
            <a:r>
              <a:rPr lang="es-CL" b="1" dirty="0" smtClean="0"/>
              <a:t>Para el personal que opera en ella, al menor costo</a:t>
            </a:r>
          </a:p>
          <a:p>
            <a:endParaRPr lang="es-ES" b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755576" y="3645024"/>
            <a:ext cx="800629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Objetivo del mantenimiento Industrial:</a:t>
            </a:r>
          </a:p>
          <a:p>
            <a:endParaRPr lang="es-ES" b="1" dirty="0" smtClean="0"/>
          </a:p>
          <a:p>
            <a:r>
              <a:rPr lang="es-ES" b="1" dirty="0" smtClean="0"/>
              <a:t>Es que el proceso logre conseguir  </a:t>
            </a:r>
            <a:r>
              <a:rPr lang="es-CL" b="1" dirty="0" smtClean="0"/>
              <a:t>un producto de calidad y de confianza </a:t>
            </a:r>
          </a:p>
          <a:p>
            <a:endParaRPr lang="es-CL" b="1" dirty="0" smtClean="0"/>
          </a:p>
          <a:p>
            <a:endParaRPr lang="es-CL" b="1" dirty="0" smtClean="0"/>
          </a:p>
          <a:p>
            <a:endParaRPr lang="es-ES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692696"/>
            <a:ext cx="842493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Análisis de las variables que influyen en el  mantenimiento Industrial:</a:t>
            </a:r>
          </a:p>
          <a:p>
            <a:pPr>
              <a:buFont typeface="Wingdings" pitchFamily="2" charset="2"/>
              <a:buChar char="Ø"/>
            </a:pPr>
            <a:r>
              <a:rPr lang="es-CL" b="1" dirty="0" smtClean="0"/>
              <a:t>Fiabilidad</a:t>
            </a:r>
          </a:p>
          <a:p>
            <a:pPr>
              <a:buFont typeface="Wingdings" pitchFamily="2" charset="2"/>
              <a:buChar char="Ø"/>
            </a:pPr>
            <a:r>
              <a:rPr lang="es-CL" b="1" dirty="0" err="1" smtClean="0"/>
              <a:t>Mantenibilidad</a:t>
            </a:r>
            <a:endParaRPr lang="es-CL" b="1" dirty="0" smtClean="0"/>
          </a:p>
          <a:p>
            <a:pPr>
              <a:buFont typeface="Wingdings" pitchFamily="2" charset="2"/>
              <a:buChar char="Ø"/>
            </a:pPr>
            <a:r>
              <a:rPr lang="es-CL" b="1" dirty="0" smtClean="0"/>
              <a:t>Disponibilidad</a:t>
            </a:r>
          </a:p>
          <a:p>
            <a:pPr>
              <a:buFont typeface="Wingdings" pitchFamily="2" charset="2"/>
              <a:buChar char="Ø"/>
            </a:pPr>
            <a:r>
              <a:rPr lang="es-CL" b="1" dirty="0" smtClean="0"/>
              <a:t>Seguridad</a:t>
            </a:r>
          </a:p>
          <a:p>
            <a:pPr>
              <a:buFont typeface="Wingdings" pitchFamily="2" charset="2"/>
              <a:buChar char="Ø"/>
            </a:pPr>
            <a:r>
              <a:rPr lang="es-CL" b="1" dirty="0" smtClean="0"/>
              <a:t>Tiempo</a:t>
            </a:r>
          </a:p>
          <a:p>
            <a:endParaRPr lang="es-ES" b="1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467544" y="3140968"/>
            <a:ext cx="800629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/>
              <a:t>Fiabilidad:</a:t>
            </a:r>
          </a:p>
          <a:p>
            <a:pPr algn="just"/>
            <a:r>
              <a:rPr lang="es-CL" b="1" dirty="0" smtClean="0"/>
              <a:t>Es la probabilidad de que las Instalaciones, máquinas, equipos ó un sistema, se desempeñen satisfactoriamente sin fallar, durante un periodo determinado, bajo condiciones especificas</a:t>
            </a:r>
          </a:p>
          <a:p>
            <a:endParaRPr lang="es-ES" sz="2000" b="1" dirty="0" smtClean="0"/>
          </a:p>
          <a:p>
            <a:r>
              <a:rPr lang="es-ES" sz="2000" b="1" dirty="0" smtClean="0"/>
              <a:t>Disponibilidad</a:t>
            </a:r>
            <a:r>
              <a:rPr lang="es-ES" sz="2400" b="1" dirty="0" smtClean="0"/>
              <a:t>:</a:t>
            </a:r>
            <a:endParaRPr lang="es-ES" sz="2400" b="1" dirty="0" smtClean="0"/>
          </a:p>
          <a:p>
            <a:pPr algn="just"/>
            <a:r>
              <a:rPr lang="es-CL" b="1" dirty="0" smtClean="0"/>
              <a:t>Es la </a:t>
            </a:r>
            <a:r>
              <a:rPr lang="es-CL" b="1" dirty="0" smtClean="0"/>
              <a:t>condición  </a:t>
            </a:r>
            <a:r>
              <a:rPr lang="es-CL" b="1" dirty="0" smtClean="0"/>
              <a:t>de que las Instalaciones, máquinas, equipos ó un sistema, </a:t>
            </a:r>
            <a:r>
              <a:rPr lang="es-CL" b="1" dirty="0" smtClean="0"/>
              <a:t> aseguren la continuidad del servicio o producción, para el que fueron diseñadas.-</a:t>
            </a:r>
          </a:p>
          <a:p>
            <a:endParaRPr lang="es-ES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620688"/>
            <a:ext cx="763284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err="1" smtClean="0"/>
              <a:t>Mantenibilidad</a:t>
            </a:r>
            <a:r>
              <a:rPr lang="es-ES" sz="2400" b="1" dirty="0" smtClean="0"/>
              <a:t>:</a:t>
            </a:r>
          </a:p>
          <a:p>
            <a:pPr algn="just"/>
            <a:r>
              <a:rPr lang="es-CL" b="1" dirty="0" smtClean="0"/>
              <a:t>Es la probabilidad de que una máquinas, equipos ó un sistema, pueda ser reparado ó una condición especifica en un periodo de tiempo dado, en tanto su mantenimiento sea realizado de acuerdo con ciertas metodologías y recursos determinados con anterioridad.-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Seguridad:</a:t>
            </a:r>
            <a:endParaRPr lang="es-ES" sz="2400" b="1" dirty="0" smtClean="0"/>
          </a:p>
          <a:p>
            <a:pPr algn="just"/>
            <a:r>
              <a:rPr lang="es-CL" b="1" dirty="0" smtClean="0"/>
              <a:t>Esta referida al personal, instalaciones, equipos, sistemas y máquinas, no puede ni debe dejársela a un lado, con miras a dar cumplimiento ó demandas pactadas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Tiempo:</a:t>
            </a:r>
            <a:endParaRPr lang="es-ES" sz="2400" b="1" dirty="0" smtClean="0"/>
          </a:p>
          <a:p>
            <a:pPr algn="just"/>
            <a:r>
              <a:rPr lang="es-CL" b="1" dirty="0" smtClean="0"/>
              <a:t>Es el cumplimiento de los plazos previstos, son variables que tienen también su importancia en el mantenimiento, el tiempo es un factor preeminente.-</a:t>
            </a:r>
            <a:endParaRPr lang="es-CL" b="1" dirty="0" smtClean="0"/>
          </a:p>
          <a:p>
            <a:endParaRPr lang="es-CL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059832" y="908720"/>
            <a:ext cx="2522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 smtClean="0">
                <a:latin typeface="Arial Narrow" pitchFamily="34" charset="0"/>
              </a:rPr>
              <a:t>VIDA DE UN MATERIAL</a:t>
            </a:r>
            <a:endParaRPr lang="es-ES" sz="2000" b="1" dirty="0" smtClean="0">
              <a:latin typeface="Arial Narrow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83568" y="1556792"/>
            <a:ext cx="26773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Arial Narrow" pitchFamily="34" charset="0"/>
              </a:rPr>
              <a:t>Fiabilidad, probabilidad</a:t>
            </a:r>
          </a:p>
          <a:p>
            <a:r>
              <a:rPr lang="es-CL" b="1" dirty="0" smtClean="0">
                <a:latin typeface="Arial Narrow" pitchFamily="34" charset="0"/>
              </a:rPr>
              <a:t>De un buen funcionamiento</a:t>
            </a:r>
            <a:endParaRPr lang="es-ES" b="1" dirty="0" smtClean="0">
              <a:latin typeface="Arial Narrow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16016" y="1772816"/>
            <a:ext cx="30251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Arial Narrow" pitchFamily="34" charset="0"/>
              </a:rPr>
              <a:t>Disponibilidad (</a:t>
            </a:r>
            <a:r>
              <a:rPr lang="es-ES" b="1" dirty="0" err="1" smtClean="0">
                <a:latin typeface="Arial Narrow" pitchFamily="34" charset="0"/>
              </a:rPr>
              <a:t>Dt</a:t>
            </a:r>
            <a:r>
              <a:rPr lang="es-ES" b="1" dirty="0" smtClean="0">
                <a:latin typeface="Arial Narrow" pitchFamily="34" charset="0"/>
              </a:rPr>
              <a:t>), posibilidad </a:t>
            </a:r>
          </a:p>
          <a:p>
            <a:r>
              <a:rPr lang="es-ES" b="1" dirty="0" smtClean="0">
                <a:latin typeface="Arial Narrow" pitchFamily="34" charset="0"/>
              </a:rPr>
              <a:t>De asegurar un servicio</a:t>
            </a:r>
            <a:endParaRPr lang="es-ES" b="1" dirty="0" smtClean="0"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771800" y="3861048"/>
            <a:ext cx="3528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err="1" smtClean="0">
                <a:latin typeface="Arial Narrow" pitchFamily="34" charset="0"/>
              </a:rPr>
              <a:t>Mantenibilidad</a:t>
            </a:r>
            <a:r>
              <a:rPr lang="es-ES" b="1" dirty="0" smtClean="0">
                <a:latin typeface="Arial Narrow" pitchFamily="34" charset="0"/>
              </a:rPr>
              <a:t> (Mt), p</a:t>
            </a:r>
            <a:r>
              <a:rPr lang="es-CL" b="1" dirty="0" err="1" smtClean="0">
                <a:latin typeface="Arial Narrow" pitchFamily="34" charset="0"/>
              </a:rPr>
              <a:t>osibilidad</a:t>
            </a:r>
            <a:r>
              <a:rPr lang="es-CL" b="1" dirty="0" smtClean="0">
                <a:latin typeface="Arial Narrow" pitchFamily="34" charset="0"/>
              </a:rPr>
              <a:t> de </a:t>
            </a:r>
          </a:p>
          <a:p>
            <a:r>
              <a:rPr lang="es-CL" b="1" dirty="0" smtClean="0">
                <a:latin typeface="Arial Narrow" pitchFamily="34" charset="0"/>
              </a:rPr>
              <a:t>Duración de la reparación</a:t>
            </a:r>
          </a:p>
          <a:p>
            <a:endParaRPr lang="es-ES" b="1" dirty="0" smtClean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83568" y="2276872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b="1" dirty="0" smtClean="0">
                <a:latin typeface="Arial Narrow" pitchFamily="34" charset="0"/>
              </a:rPr>
              <a:t>MTBF</a:t>
            </a:r>
            <a:endParaRPr lang="es-CL" sz="1600" b="1" dirty="0" smtClean="0">
              <a:latin typeface="Arial Narrow" pitchFamily="34" charset="0"/>
            </a:endParaRPr>
          </a:p>
          <a:p>
            <a:r>
              <a:rPr lang="es-CL" sz="1600" b="1" dirty="0" smtClean="0">
                <a:latin typeface="Arial Narrow" pitchFamily="34" charset="0"/>
              </a:rPr>
              <a:t>Media de tiempo de buen funcionamiento</a:t>
            </a:r>
            <a:endParaRPr lang="es-CL" sz="1600" b="1" dirty="0" smtClean="0">
              <a:latin typeface="Arial Narrow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627784" y="501317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>
                <a:latin typeface="Arial Narrow" pitchFamily="34" charset="0"/>
              </a:rPr>
              <a:t>D= MTBF / (MTBF-MTTR)</a:t>
            </a:r>
            <a:endParaRPr lang="es-CL" sz="2400" b="1" dirty="0" smtClean="0">
              <a:latin typeface="Arial Narrow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300192" y="2420888"/>
            <a:ext cx="2376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b="1" dirty="0" smtClean="0">
                <a:latin typeface="Arial Narrow" pitchFamily="34" charset="0"/>
              </a:rPr>
              <a:t>MTTR</a:t>
            </a:r>
            <a:endParaRPr lang="es-CL" sz="1600" b="1" dirty="0" smtClean="0">
              <a:latin typeface="Arial Narrow" pitchFamily="34" charset="0"/>
            </a:endParaRPr>
          </a:p>
          <a:p>
            <a:r>
              <a:rPr lang="es-CL" sz="1600" b="1" dirty="0" smtClean="0">
                <a:latin typeface="Arial Narrow" pitchFamily="34" charset="0"/>
              </a:rPr>
              <a:t>Media de tiempo técnica de reparación</a:t>
            </a:r>
            <a:endParaRPr lang="es-CL" sz="1600" b="1" dirty="0" smtClean="0">
              <a:latin typeface="Arial Narrow" pitchFamily="34" charset="0"/>
            </a:endParaRPr>
          </a:p>
        </p:txBody>
      </p:sp>
      <p:cxnSp>
        <p:nvCxnSpPr>
          <p:cNvPr id="20" name="19 Forma"/>
          <p:cNvCxnSpPr>
            <a:endCxn id="6" idx="0"/>
          </p:cNvCxnSpPr>
          <p:nvPr/>
        </p:nvCxnSpPr>
        <p:spPr>
          <a:xfrm>
            <a:off x="5652120" y="1196752"/>
            <a:ext cx="576490" cy="576064"/>
          </a:xfrm>
          <a:prstGeom prst="curved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curvado"/>
          <p:cNvCxnSpPr/>
          <p:nvPr/>
        </p:nvCxnSpPr>
        <p:spPr>
          <a:xfrm>
            <a:off x="1547664" y="3212976"/>
            <a:ext cx="1008112" cy="93610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curvado"/>
          <p:cNvCxnSpPr/>
          <p:nvPr/>
        </p:nvCxnSpPr>
        <p:spPr>
          <a:xfrm rot="10800000" flipV="1">
            <a:off x="6156176" y="3501008"/>
            <a:ext cx="1008112" cy="93610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curvado"/>
          <p:cNvCxnSpPr/>
          <p:nvPr/>
        </p:nvCxnSpPr>
        <p:spPr>
          <a:xfrm rot="5400000">
            <a:off x="3635896" y="4725144"/>
            <a:ext cx="432048" cy="12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620688"/>
            <a:ext cx="784887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Objetivo del Mantenimiento:</a:t>
            </a:r>
          </a:p>
          <a:p>
            <a:r>
              <a:rPr lang="es-CL" b="1" dirty="0" smtClean="0"/>
              <a:t>Máxima Producción </a:t>
            </a:r>
          </a:p>
          <a:p>
            <a:r>
              <a:rPr lang="es-CL" b="1" dirty="0" smtClean="0"/>
              <a:t>Calidad Requerida</a:t>
            </a:r>
          </a:p>
          <a:p>
            <a:r>
              <a:rPr lang="es-CL" b="1" dirty="0" smtClean="0"/>
              <a:t>Conservación de la energía</a:t>
            </a:r>
          </a:p>
          <a:p>
            <a:r>
              <a:rPr lang="es-CL" b="1" dirty="0" smtClean="0"/>
              <a:t>Conservación del medio ambiente</a:t>
            </a:r>
          </a:p>
          <a:p>
            <a:r>
              <a:rPr lang="es-CL" b="1" dirty="0" smtClean="0"/>
              <a:t>Higiene y Seguridad, implica al personal</a:t>
            </a:r>
          </a:p>
          <a:p>
            <a:endParaRPr lang="es-CL" b="1" dirty="0" smtClean="0"/>
          </a:p>
          <a:p>
            <a:r>
              <a:rPr lang="es-CL" b="1" dirty="0" smtClean="0"/>
              <a:t>	CUADRANTE DE FALLAS</a:t>
            </a:r>
          </a:p>
          <a:p>
            <a:r>
              <a:rPr lang="es-CL" b="1" dirty="0" smtClean="0"/>
              <a:t>	</a:t>
            </a:r>
            <a:r>
              <a:rPr lang="es-CL" b="1" dirty="0" smtClean="0"/>
              <a:t>	</a:t>
            </a:r>
          </a:p>
          <a:p>
            <a:r>
              <a:rPr lang="es-CL" sz="1200" b="1" dirty="0" smtClean="0"/>
              <a:t>Formas de aparecer</a:t>
            </a:r>
            <a:r>
              <a:rPr lang="es-CL" b="1" dirty="0" smtClean="0"/>
              <a:t>	PARCIAL	TOTAL</a:t>
            </a:r>
          </a:p>
          <a:p>
            <a:r>
              <a:rPr lang="es-CL" sz="1200" b="1" dirty="0" smtClean="0"/>
              <a:t>Progresivas</a:t>
            </a:r>
            <a:r>
              <a:rPr lang="es-CL" b="1" dirty="0" smtClean="0"/>
              <a:t>	</a:t>
            </a:r>
            <a:r>
              <a:rPr lang="es-CL" sz="2400" b="1" dirty="0" smtClean="0"/>
              <a:t>     	     1		     2</a:t>
            </a:r>
          </a:p>
          <a:p>
            <a:r>
              <a:rPr lang="es-CL" sz="2400" b="1" dirty="0" smtClean="0"/>
              <a:t>		     </a:t>
            </a:r>
          </a:p>
          <a:p>
            <a:r>
              <a:rPr lang="es-CL" sz="1200" b="1" dirty="0" smtClean="0"/>
              <a:t>Repentinas</a:t>
            </a:r>
            <a:r>
              <a:rPr lang="es-CL" sz="2400" b="1" dirty="0" smtClean="0"/>
              <a:t>	</a:t>
            </a:r>
            <a:r>
              <a:rPr lang="es-CL" sz="2400" b="1" dirty="0" smtClean="0"/>
              <a:t>                 3		     4	</a:t>
            </a:r>
            <a:endParaRPr lang="es-ES" sz="2400" b="1" dirty="0" smtClean="0"/>
          </a:p>
          <a:p>
            <a:endParaRPr lang="es-CL" b="1" dirty="0" smtClean="0"/>
          </a:p>
        </p:txBody>
      </p:sp>
      <p:cxnSp>
        <p:nvCxnSpPr>
          <p:cNvPr id="19" name="18 Conector recto"/>
          <p:cNvCxnSpPr/>
          <p:nvPr/>
        </p:nvCxnSpPr>
        <p:spPr>
          <a:xfrm>
            <a:off x="683568" y="3140968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683568" y="3573016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755576" y="4077072"/>
            <a:ext cx="4824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683568" y="486916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267744" y="3140968"/>
            <a:ext cx="0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3851920" y="3140968"/>
            <a:ext cx="0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620688"/>
            <a:ext cx="76328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/>
              <a:t>Análisis de prioridad de Reparación</a:t>
            </a:r>
            <a:endParaRPr lang="es-ES" sz="2400" b="1" dirty="0" smtClean="0"/>
          </a:p>
          <a:p>
            <a:pPr algn="just"/>
            <a:r>
              <a:rPr lang="es-CL" b="1" dirty="0" smtClean="0"/>
              <a:t>Este  análisis  conviene  realizarlo tomando en cuenta los siguientes factores: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PRODUCCION</a:t>
            </a:r>
          </a:p>
          <a:p>
            <a:pPr algn="just"/>
            <a:r>
              <a:rPr lang="es-CL" b="1" dirty="0" smtClean="0"/>
              <a:t>CALIDAD</a:t>
            </a:r>
          </a:p>
          <a:p>
            <a:pPr algn="just"/>
            <a:r>
              <a:rPr lang="es-CL" b="1" dirty="0" smtClean="0"/>
              <a:t>MANTENIMIENTO</a:t>
            </a:r>
          </a:p>
          <a:p>
            <a:pPr algn="just"/>
            <a:r>
              <a:rPr lang="es-CL" b="1" dirty="0" smtClean="0"/>
              <a:t>MEDIO AMBIENTE</a:t>
            </a:r>
          </a:p>
          <a:p>
            <a:pPr algn="just"/>
            <a:r>
              <a:rPr lang="es-CL" b="1" dirty="0" smtClean="0"/>
              <a:t>SEGURIDAD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INFLUENCIA SOBRE LA PRODUCCIÓN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Porcentaje  de tiempo de uso del equipo</a:t>
            </a:r>
          </a:p>
          <a:p>
            <a:pPr algn="just"/>
            <a:r>
              <a:rPr lang="es-CL" b="1" dirty="0" smtClean="0"/>
              <a:t>Equipo duplicado ó posibilidad  de recuperación de la producción </a:t>
            </a:r>
          </a:p>
          <a:p>
            <a:pPr algn="just"/>
            <a:r>
              <a:rPr lang="es-CL" b="1" dirty="0" smtClean="0"/>
              <a:t>Con  otro equipo</a:t>
            </a:r>
          </a:p>
          <a:p>
            <a:pPr algn="just"/>
            <a:r>
              <a:rPr lang="es-CL" b="1" dirty="0" smtClean="0"/>
              <a:t>Influencia sobre los  otros elementos productivos</a:t>
            </a:r>
          </a:p>
          <a:p>
            <a:pPr algn="just"/>
            <a:endParaRPr lang="es-ES" b="1" dirty="0" smtClean="0"/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  <a:p>
            <a:endParaRPr lang="es-ES" sz="2400" b="1" dirty="0" smtClean="0"/>
          </a:p>
          <a:p>
            <a:endParaRPr lang="es-CL" b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692696"/>
            <a:ext cx="79928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 smtClean="0"/>
              <a:t>	</a:t>
            </a:r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	</a:t>
            </a:r>
            <a:r>
              <a:rPr lang="es-CL" sz="2400" b="1" dirty="0" smtClean="0"/>
              <a:t>ANALISIS DE PRIORIDAD:</a:t>
            </a:r>
          </a:p>
          <a:p>
            <a:pPr algn="just"/>
            <a:endParaRPr lang="es-CL" sz="2400" b="1" dirty="0" smtClean="0"/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Porcentaje de Uso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Instalación alternativa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Influencia en el resto de la planta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Importancia sobre la calidad del producto final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Horas de Parada por falla 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Importancia sobre el medio ambiente</a:t>
            </a:r>
          </a:p>
          <a:p>
            <a:pPr algn="just">
              <a:buFont typeface="Wingdings" pitchFamily="2" charset="2"/>
              <a:buChar char="Ø"/>
            </a:pPr>
            <a:r>
              <a:rPr lang="es-CL" sz="2400" b="1" dirty="0" smtClean="0"/>
              <a:t>Importancia sobre la seguridad</a:t>
            </a:r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endParaRPr lang="es-ES" b="1" dirty="0" smtClean="0"/>
          </a:p>
          <a:p>
            <a:pPr algn="just"/>
            <a:endParaRPr lang="es-CL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/>
              <a:t>OBJETIVOS</a:t>
            </a:r>
          </a:p>
          <a:p>
            <a:pPr>
              <a:buNone/>
            </a:pPr>
            <a:r>
              <a:rPr lang="es-ES" dirty="0"/>
              <a:t>• Evitar, reducir y, en su caso, reparar los fallos</a:t>
            </a:r>
          </a:p>
          <a:p>
            <a:pPr>
              <a:buNone/>
            </a:pPr>
            <a:r>
              <a:rPr lang="es-ES" dirty="0"/>
              <a:t>• Disminuir la gravedad de los fallos que no se puedan evitar</a:t>
            </a:r>
          </a:p>
          <a:p>
            <a:pPr>
              <a:buNone/>
            </a:pPr>
            <a:r>
              <a:rPr lang="es-ES" dirty="0"/>
              <a:t>• Evitar detenciones inútiles o paros de máquina</a:t>
            </a:r>
          </a:p>
          <a:p>
            <a:pPr>
              <a:buNone/>
            </a:pPr>
            <a:r>
              <a:rPr lang="es-ES" dirty="0"/>
              <a:t>• Evitar accidentes</a:t>
            </a:r>
          </a:p>
          <a:p>
            <a:pPr>
              <a:buNone/>
            </a:pPr>
            <a:r>
              <a:rPr lang="es-ES" dirty="0"/>
              <a:t>• Conservar los bienes productivos en condiciones seguras de operación</a:t>
            </a:r>
          </a:p>
          <a:p>
            <a:pPr>
              <a:buNone/>
            </a:pPr>
            <a:r>
              <a:rPr lang="es-ES" dirty="0"/>
              <a:t>• Reducir costes</a:t>
            </a:r>
          </a:p>
          <a:p>
            <a:pPr>
              <a:buNone/>
            </a:pPr>
            <a:r>
              <a:rPr lang="es-ES" dirty="0"/>
              <a:t>• Prolongar la vida útil de los bienes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476672"/>
            <a:ext cx="66967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 smtClean="0"/>
              <a:t>EVALUACIÓN DE UNA SOLUCION ESTRATEGICA</a:t>
            </a:r>
            <a:endParaRPr lang="es-CL" b="1" dirty="0" smtClean="0"/>
          </a:p>
          <a:p>
            <a:pPr algn="just"/>
            <a:endParaRPr lang="es-CL" b="1" dirty="0" smtClean="0"/>
          </a:p>
          <a:p>
            <a:pPr algn="just">
              <a:buFont typeface="Wingdings" pitchFamily="2" charset="2"/>
              <a:buChar char="Ø"/>
            </a:pPr>
            <a:r>
              <a:rPr lang="es-CL" b="1" dirty="0" smtClean="0"/>
              <a:t>PLANIFICAR </a:t>
            </a:r>
          </a:p>
          <a:p>
            <a:pPr algn="just"/>
            <a:r>
              <a:rPr lang="es-CL" b="1" dirty="0" smtClean="0"/>
              <a:t>	</a:t>
            </a:r>
            <a:r>
              <a:rPr lang="es-CL" b="1" dirty="0" smtClean="0"/>
              <a:t>	¿Qué?           Definir el problema</a:t>
            </a:r>
          </a:p>
          <a:p>
            <a:pPr algn="just"/>
            <a:r>
              <a:rPr lang="es-CL" b="1" dirty="0" smtClean="0"/>
              <a:t>	</a:t>
            </a:r>
            <a:r>
              <a:rPr lang="es-CL" b="1" dirty="0" smtClean="0"/>
              <a:t>		      Definir situación actual</a:t>
            </a:r>
          </a:p>
          <a:p>
            <a:pPr algn="just"/>
            <a:r>
              <a:rPr lang="es-CL" b="1" dirty="0" smtClean="0"/>
              <a:t>	</a:t>
            </a:r>
            <a:r>
              <a:rPr lang="es-CL" b="1" dirty="0" smtClean="0"/>
              <a:t>	¿Por qué?    Analizar las causas</a:t>
            </a:r>
          </a:p>
          <a:p>
            <a:pPr algn="just"/>
            <a:r>
              <a:rPr lang="es-CL" b="1" dirty="0" smtClean="0"/>
              <a:t>		</a:t>
            </a:r>
          </a:p>
          <a:p>
            <a:pPr algn="just"/>
            <a:r>
              <a:rPr lang="es-CL" b="1" dirty="0" smtClean="0"/>
              <a:t>	</a:t>
            </a:r>
            <a:r>
              <a:rPr lang="es-CL" b="1" dirty="0" smtClean="0"/>
              <a:t>	¿Cómo?</a:t>
            </a:r>
            <a:r>
              <a:rPr lang="es-CL" b="1" dirty="0" smtClean="0"/>
              <a:t>	</a:t>
            </a:r>
            <a:r>
              <a:rPr lang="es-CL" b="1" dirty="0" smtClean="0"/>
              <a:t> </a:t>
            </a:r>
          </a:p>
          <a:p>
            <a:pPr algn="just"/>
            <a:r>
              <a:rPr lang="es-CL" b="1" dirty="0" smtClean="0"/>
              <a:t>		¿Cuándo?  Definir las acciones correctivas</a:t>
            </a:r>
          </a:p>
          <a:p>
            <a:pPr algn="just"/>
            <a:r>
              <a:rPr lang="es-CL" b="1" dirty="0" smtClean="0"/>
              <a:t>		¿Dónde?</a:t>
            </a:r>
          </a:p>
          <a:p>
            <a:pPr algn="just"/>
            <a:r>
              <a:rPr lang="es-CL" b="1" dirty="0" smtClean="0"/>
              <a:t>		¿Quién?</a:t>
            </a:r>
          </a:p>
          <a:p>
            <a:pPr algn="just"/>
            <a:endParaRPr lang="es-CL" b="1" dirty="0" smtClean="0"/>
          </a:p>
          <a:p>
            <a:pPr algn="just">
              <a:buFont typeface="Wingdings" pitchFamily="2" charset="2"/>
              <a:buChar char="Ø"/>
            </a:pPr>
            <a:r>
              <a:rPr lang="es-CL" b="1" dirty="0" smtClean="0"/>
              <a:t>DESARROLLAR 	Implementar acciones correctivas</a:t>
            </a:r>
          </a:p>
          <a:p>
            <a:pPr algn="just"/>
            <a:endParaRPr lang="es-CL" b="1" dirty="0" smtClean="0"/>
          </a:p>
          <a:p>
            <a:pPr algn="just">
              <a:buFont typeface="Wingdings" pitchFamily="2" charset="2"/>
              <a:buChar char="Ø"/>
            </a:pPr>
            <a:r>
              <a:rPr lang="es-CL" b="1" dirty="0" smtClean="0"/>
              <a:t>CONTROLAR</a:t>
            </a:r>
            <a:r>
              <a:rPr lang="es-CL" b="1" dirty="0" smtClean="0"/>
              <a:t>		</a:t>
            </a:r>
            <a:r>
              <a:rPr lang="es-CL" b="1" dirty="0" smtClean="0"/>
              <a:t>Evaluar los resultados</a:t>
            </a:r>
          </a:p>
          <a:p>
            <a:pPr algn="just"/>
            <a:endParaRPr lang="es-CL" b="1" dirty="0" smtClean="0"/>
          </a:p>
          <a:p>
            <a:pPr algn="just"/>
            <a:r>
              <a:rPr lang="es-CL" b="1" dirty="0" smtClean="0"/>
              <a:t>			Estandarizar la Mejora</a:t>
            </a:r>
          </a:p>
          <a:p>
            <a:pPr algn="just">
              <a:buFont typeface="Wingdings" pitchFamily="2" charset="2"/>
              <a:buChar char="Ø"/>
            </a:pPr>
            <a:r>
              <a:rPr lang="es-CL" b="1" dirty="0" smtClean="0"/>
              <a:t>APROVECHAR</a:t>
            </a:r>
            <a:r>
              <a:rPr lang="es-CL" b="1" dirty="0" smtClean="0"/>
              <a:t>	</a:t>
            </a:r>
            <a:endParaRPr lang="es-CL" b="1" dirty="0" smtClean="0"/>
          </a:p>
          <a:p>
            <a:pPr algn="just"/>
            <a:r>
              <a:rPr lang="es-CL" b="1" dirty="0" smtClean="0"/>
              <a:t>			Seguimiento del nuevo </a:t>
            </a:r>
            <a:r>
              <a:rPr lang="es-CL" b="1" dirty="0" err="1" smtClean="0"/>
              <a:t>estandard</a:t>
            </a:r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  <a:p>
            <a:pPr algn="just"/>
            <a:endParaRPr lang="es-CL" b="1" dirty="0" smtClean="0"/>
          </a:p>
        </p:txBody>
      </p:sp>
      <p:sp>
        <p:nvSpPr>
          <p:cNvPr id="4" name="3 Cerrar llave"/>
          <p:cNvSpPr/>
          <p:nvPr/>
        </p:nvSpPr>
        <p:spPr>
          <a:xfrm>
            <a:off x="2699792" y="1124744"/>
            <a:ext cx="216024" cy="13681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errar llave"/>
          <p:cNvSpPr/>
          <p:nvPr/>
        </p:nvSpPr>
        <p:spPr>
          <a:xfrm>
            <a:off x="3851920" y="2420888"/>
            <a:ext cx="216024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errar llave"/>
          <p:cNvSpPr/>
          <p:nvPr/>
        </p:nvSpPr>
        <p:spPr>
          <a:xfrm>
            <a:off x="3851920" y="1124744"/>
            <a:ext cx="144016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errar llave"/>
          <p:cNvSpPr/>
          <p:nvPr/>
        </p:nvSpPr>
        <p:spPr>
          <a:xfrm>
            <a:off x="3995936" y="1916832"/>
            <a:ext cx="45719" cy="3600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errar llave"/>
          <p:cNvSpPr/>
          <p:nvPr/>
        </p:nvSpPr>
        <p:spPr>
          <a:xfrm>
            <a:off x="3419872" y="4869160"/>
            <a:ext cx="144016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2771800" y="450912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2987824" y="393305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899592" y="1124744"/>
          <a:ext cx="748883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2195736" y="620688"/>
            <a:ext cx="441191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/>
              <a:t>TIPOS DE MANTENIMIENTO</a:t>
            </a:r>
          </a:p>
          <a:p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 flipV="1">
            <a:off x="1763688" y="2996952"/>
            <a:ext cx="561662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4572000" y="256490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4572000" y="306896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1763688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7380312" y="299695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Proceso"/>
          <p:cNvSpPr/>
          <p:nvPr/>
        </p:nvSpPr>
        <p:spPr>
          <a:xfrm>
            <a:off x="179512" y="1124744"/>
            <a:ext cx="1728192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EFECTUADO DESPUES DE LA FALLA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17" name="16 Proceso"/>
          <p:cNvSpPr/>
          <p:nvPr/>
        </p:nvSpPr>
        <p:spPr>
          <a:xfrm>
            <a:off x="5868144" y="764704"/>
            <a:ext cx="2160240" cy="1512168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CONJUNTO DE ACCIONES QUE PERMITEN  MANTENER O REESTABLECER UN BIEN  EN UN ESTADO ESPECIFICO Ó PARA ASEGURAR UN SERVICIO DETERMINADO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18" name="17 Proceso"/>
          <p:cNvSpPr/>
          <p:nvPr/>
        </p:nvSpPr>
        <p:spPr>
          <a:xfrm>
            <a:off x="2699792" y="404664"/>
            <a:ext cx="2736304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>
                <a:solidFill>
                  <a:schemeClr val="tx1"/>
                </a:solidFill>
                <a:latin typeface="Arial Black" pitchFamily="34" charset="0"/>
              </a:rPr>
              <a:t>MANTENIMIENTO</a:t>
            </a:r>
            <a:endParaRPr lang="es-ES" sz="20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9" name="18 Proceso"/>
          <p:cNvSpPr/>
          <p:nvPr/>
        </p:nvSpPr>
        <p:spPr>
          <a:xfrm>
            <a:off x="1691680" y="2348880"/>
            <a:ext cx="1728192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CORRECTIVO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0" name="19 Proceso"/>
          <p:cNvSpPr/>
          <p:nvPr/>
        </p:nvSpPr>
        <p:spPr>
          <a:xfrm>
            <a:off x="251520" y="3861048"/>
            <a:ext cx="1728192" cy="1728192"/>
          </a:xfrm>
          <a:prstGeom prst="flowChart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EFECTUADO SEGÚN UN PROGRAMA ESTABLECIDO EN FUNCION DEL TIEMPO O EL NÚMERO DE UNIODADES DE USO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2" name="21 Proceso"/>
          <p:cNvSpPr/>
          <p:nvPr/>
        </p:nvSpPr>
        <p:spPr>
          <a:xfrm>
            <a:off x="3707904" y="2348880"/>
            <a:ext cx="1728192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PREVENTIVO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3" name="22 Proceso"/>
          <p:cNvSpPr/>
          <p:nvPr/>
        </p:nvSpPr>
        <p:spPr>
          <a:xfrm>
            <a:off x="6876256" y="2924944"/>
            <a:ext cx="1728192" cy="1512168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EFECTUADO CON INTENCION DE REDUCIR  LA PROBABILIDAD DE FALLA DE UN BIEN O UN SERVICIO PRESTADO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4" name="23 Proceso"/>
          <p:cNvSpPr/>
          <p:nvPr/>
        </p:nvSpPr>
        <p:spPr>
          <a:xfrm>
            <a:off x="4499992" y="4077072"/>
            <a:ext cx="1728192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CONDICIONAL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5" name="24 Proceso"/>
          <p:cNvSpPr/>
          <p:nvPr/>
        </p:nvSpPr>
        <p:spPr>
          <a:xfrm>
            <a:off x="6444208" y="5013176"/>
            <a:ext cx="1728192" cy="136815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MANTENIMIENTO SUBORDINADO A UN ACONTECIMIENTO PREDETERMINADO,  MEDIA O DIAGNOSTICO</a:t>
            </a:r>
            <a:endParaRPr lang="es-ES" sz="1200" b="1" dirty="0">
              <a:solidFill>
                <a:schemeClr val="tx1"/>
              </a:solidFill>
            </a:endParaRPr>
          </a:p>
        </p:txBody>
      </p:sp>
      <p:cxnSp>
        <p:nvCxnSpPr>
          <p:cNvPr id="33" name="32 Conector curvado"/>
          <p:cNvCxnSpPr/>
          <p:nvPr/>
        </p:nvCxnSpPr>
        <p:spPr>
          <a:xfrm>
            <a:off x="755576" y="2132856"/>
            <a:ext cx="936104" cy="72008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curvado"/>
          <p:cNvCxnSpPr>
            <a:stCxn id="22" idx="2"/>
            <a:endCxn id="24" idx="0"/>
          </p:cNvCxnSpPr>
          <p:nvPr/>
        </p:nvCxnSpPr>
        <p:spPr>
          <a:xfrm rot="16200000" flipH="1">
            <a:off x="4608004" y="3320988"/>
            <a:ext cx="720080" cy="7920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curvado"/>
          <p:cNvCxnSpPr>
            <a:stCxn id="22" idx="2"/>
          </p:cNvCxnSpPr>
          <p:nvPr/>
        </p:nvCxnSpPr>
        <p:spPr>
          <a:xfrm rot="5400000">
            <a:off x="3563888" y="3068960"/>
            <a:ext cx="720080" cy="129614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curvado"/>
          <p:cNvCxnSpPr>
            <a:endCxn id="22" idx="0"/>
          </p:cNvCxnSpPr>
          <p:nvPr/>
        </p:nvCxnSpPr>
        <p:spPr>
          <a:xfrm rot="16200000" flipH="1">
            <a:off x="3779912" y="1556792"/>
            <a:ext cx="936104" cy="64807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Forma"/>
          <p:cNvCxnSpPr>
            <a:endCxn id="19" idx="0"/>
          </p:cNvCxnSpPr>
          <p:nvPr/>
        </p:nvCxnSpPr>
        <p:spPr>
          <a:xfrm rot="10800000" flipV="1">
            <a:off x="2555776" y="1412776"/>
            <a:ext cx="1368152" cy="93610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curvado"/>
          <p:cNvCxnSpPr/>
          <p:nvPr/>
        </p:nvCxnSpPr>
        <p:spPr>
          <a:xfrm rot="16200000" flipH="1">
            <a:off x="5364088" y="1196752"/>
            <a:ext cx="576064" cy="4320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curvado"/>
          <p:cNvCxnSpPr>
            <a:stCxn id="22" idx="3"/>
            <a:endCxn id="23" idx="1"/>
          </p:cNvCxnSpPr>
          <p:nvPr/>
        </p:nvCxnSpPr>
        <p:spPr>
          <a:xfrm>
            <a:off x="5436096" y="2852936"/>
            <a:ext cx="1440160" cy="82809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Forma"/>
          <p:cNvCxnSpPr>
            <a:stCxn id="24" idx="2"/>
          </p:cNvCxnSpPr>
          <p:nvPr/>
        </p:nvCxnSpPr>
        <p:spPr>
          <a:xfrm rot="16200000" flipH="1">
            <a:off x="5508104" y="4941168"/>
            <a:ext cx="792088" cy="108012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curvado"/>
          <p:cNvCxnSpPr>
            <a:endCxn id="20" idx="3"/>
          </p:cNvCxnSpPr>
          <p:nvPr/>
        </p:nvCxnSpPr>
        <p:spPr>
          <a:xfrm rot="10800000" flipV="1">
            <a:off x="1979712" y="4581128"/>
            <a:ext cx="432048" cy="14401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Proceso"/>
          <p:cNvSpPr/>
          <p:nvPr/>
        </p:nvSpPr>
        <p:spPr>
          <a:xfrm>
            <a:off x="2411760" y="4077072"/>
            <a:ext cx="1728192" cy="1008112"/>
          </a:xfrm>
          <a:prstGeom prst="flowChart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 smtClean="0">
                <a:solidFill>
                  <a:schemeClr val="tx1"/>
                </a:solidFill>
              </a:rPr>
              <a:t>SISTEMATICO</a:t>
            </a:r>
            <a:endParaRPr lang="es-ES" sz="1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987824" y="612844"/>
            <a:ext cx="518457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        HISTORIA</a:t>
            </a:r>
            <a:endParaRPr lang="es-ES" sz="2800" dirty="0"/>
          </a:p>
          <a:p>
            <a:endParaRPr lang="es-ES" dirty="0" smtClean="0"/>
          </a:p>
          <a:p>
            <a:r>
              <a:rPr lang="es-ES" dirty="0" smtClean="0"/>
              <a:t>Afilar </a:t>
            </a:r>
            <a:r>
              <a:rPr lang="es-ES" dirty="0"/>
              <a:t>herramientas y </a:t>
            </a:r>
            <a:r>
              <a:rPr lang="es-ES" dirty="0" smtClean="0"/>
              <a:t>armas, Coser </a:t>
            </a:r>
            <a:r>
              <a:rPr lang="es-ES" dirty="0"/>
              <a:t>y remendar las pieles,...</a:t>
            </a:r>
          </a:p>
          <a:p>
            <a:endParaRPr lang="es-ES" dirty="0" smtClean="0"/>
          </a:p>
          <a:p>
            <a:r>
              <a:rPr lang="es-ES" dirty="0" smtClean="0"/>
              <a:t>Mantenimiento </a:t>
            </a:r>
            <a:r>
              <a:rPr lang="es-ES" dirty="0"/>
              <a:t>de </a:t>
            </a:r>
            <a:r>
              <a:rPr lang="es-ES" dirty="0" smtClean="0"/>
              <a:t>urgencia, (</a:t>
            </a:r>
            <a:r>
              <a:rPr lang="es-ES" dirty="0"/>
              <a:t>correctivo</a:t>
            </a:r>
            <a:r>
              <a:rPr lang="es-ES" dirty="0" smtClean="0"/>
              <a:t>), Muchos </a:t>
            </a:r>
            <a:r>
              <a:rPr lang="es-ES" dirty="0"/>
              <a:t>y graves accidentes</a:t>
            </a:r>
          </a:p>
          <a:p>
            <a:endParaRPr lang="es-ES" dirty="0" smtClean="0"/>
          </a:p>
          <a:p>
            <a:r>
              <a:rPr lang="es-ES" dirty="0" smtClean="0"/>
              <a:t>Concepto </a:t>
            </a:r>
            <a:r>
              <a:rPr lang="es-ES" dirty="0"/>
              <a:t>de </a:t>
            </a:r>
            <a:r>
              <a:rPr lang="es-ES" dirty="0" smtClean="0"/>
              <a:t>mantenimiento, preventivo </a:t>
            </a:r>
            <a:r>
              <a:rPr lang="es-ES" dirty="0"/>
              <a:t>(evitar interrupciones en</a:t>
            </a:r>
          </a:p>
          <a:p>
            <a:r>
              <a:rPr lang="es-ES" dirty="0"/>
              <a:t>el proceso productivo</a:t>
            </a:r>
            <a:r>
              <a:rPr lang="es-ES" dirty="0" smtClean="0"/>
              <a:t>).</a:t>
            </a:r>
          </a:p>
          <a:p>
            <a:endParaRPr lang="es-ES" dirty="0"/>
          </a:p>
          <a:p>
            <a:r>
              <a:rPr lang="es-ES" dirty="0"/>
              <a:t>Mantenimiento predictivo</a:t>
            </a:r>
          </a:p>
          <a:p>
            <a:endParaRPr lang="es-ES" dirty="0" smtClean="0"/>
          </a:p>
          <a:p>
            <a:r>
              <a:rPr lang="es-ES" dirty="0" smtClean="0"/>
              <a:t>Mantenimiento Total, Calidad, Seguridad </a:t>
            </a:r>
            <a:r>
              <a:rPr lang="es-ES" dirty="0"/>
              <a:t>e </a:t>
            </a:r>
            <a:r>
              <a:rPr lang="es-ES" dirty="0" smtClean="0"/>
              <a:t>Higiene, Medio </a:t>
            </a:r>
            <a:r>
              <a:rPr lang="es-ES" dirty="0"/>
              <a:t>Ambiente</a:t>
            </a:r>
          </a:p>
          <a:p>
            <a:r>
              <a:rPr lang="es-ES" dirty="0" smtClean="0"/>
              <a:t>Prehistoria, Revolución Industrial, 1925, Años 60 Actualmente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988840"/>
            <a:ext cx="1325920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996952"/>
            <a:ext cx="100811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5656" y="3861048"/>
            <a:ext cx="936104" cy="58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23728" y="1196752"/>
            <a:ext cx="457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/>
              <a:t>TIPOS DE MANTENIMIENTO</a:t>
            </a:r>
          </a:p>
          <a:p>
            <a:endParaRPr lang="es-ES" dirty="0" smtClean="0"/>
          </a:p>
          <a:p>
            <a:r>
              <a:rPr lang="es-ES" dirty="0" smtClean="0"/>
              <a:t>• </a:t>
            </a:r>
            <a:r>
              <a:rPr lang="es-ES" dirty="0"/>
              <a:t>Mantenimiento correctivo</a:t>
            </a:r>
          </a:p>
          <a:p>
            <a:endParaRPr lang="es-ES" dirty="0" smtClean="0"/>
          </a:p>
          <a:p>
            <a:r>
              <a:rPr lang="es-ES" dirty="0" smtClean="0"/>
              <a:t>• </a:t>
            </a:r>
            <a:r>
              <a:rPr lang="es-ES" dirty="0"/>
              <a:t>Mantenimiento preventivo</a:t>
            </a:r>
          </a:p>
          <a:p>
            <a:endParaRPr lang="es-ES" dirty="0" smtClean="0"/>
          </a:p>
          <a:p>
            <a:r>
              <a:rPr lang="es-ES" dirty="0" smtClean="0"/>
              <a:t>• </a:t>
            </a:r>
            <a:r>
              <a:rPr lang="es-ES" dirty="0"/>
              <a:t>Mantenimiento </a:t>
            </a:r>
            <a:r>
              <a:rPr lang="es-ES" dirty="0" smtClean="0"/>
              <a:t>predictivo</a:t>
            </a:r>
          </a:p>
          <a:p>
            <a:endParaRPr lang="es-ES" dirty="0"/>
          </a:p>
          <a:p>
            <a:r>
              <a:rPr lang="es-ES" dirty="0" smtClean="0"/>
              <a:t>• Mantenimiento </a:t>
            </a:r>
            <a:r>
              <a:rPr lang="es-ES" dirty="0" smtClean="0"/>
              <a:t>modificativo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• </a:t>
            </a:r>
            <a:r>
              <a:rPr lang="es-ES" dirty="0"/>
              <a:t>Mantenimiento productivo total</a:t>
            </a:r>
          </a:p>
          <a:p>
            <a:endParaRPr lang="es-ES" dirty="0" smtClean="0"/>
          </a:p>
          <a:p>
            <a:r>
              <a:rPr lang="es-ES" dirty="0" smtClean="0"/>
              <a:t>Total </a:t>
            </a:r>
            <a:r>
              <a:rPr lang="es-ES" dirty="0" smtClean="0"/>
              <a:t>Productiva </a:t>
            </a:r>
            <a:r>
              <a:rPr lang="es-ES" dirty="0"/>
              <a:t>Maintenance</a:t>
            </a:r>
            <a:r>
              <a:rPr lang="es-ES" dirty="0"/>
              <a:t> (TPM)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889844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Arial Narrow" pitchFamily="34" charset="0"/>
              </a:rPr>
              <a:t>MANTENIMIENTO CORRECTIVO</a:t>
            </a:r>
          </a:p>
          <a:p>
            <a:r>
              <a:rPr lang="es-ES" i="1" dirty="0" smtClean="0"/>
              <a:t>Conjunto </a:t>
            </a:r>
            <a:r>
              <a:rPr lang="es-ES" i="1" dirty="0"/>
              <a:t>de actividades de reparación y sustitución de elementos</a:t>
            </a:r>
          </a:p>
          <a:p>
            <a:r>
              <a:rPr lang="es-ES" i="1" dirty="0"/>
              <a:t>deteriorados, que </a:t>
            </a:r>
            <a:r>
              <a:rPr lang="es-ES" b="1" i="1" dirty="0"/>
              <a:t>se realiza cuando aparece </a:t>
            </a:r>
            <a:r>
              <a:rPr lang="es-ES" b="1" i="1" dirty="0" smtClean="0"/>
              <a:t>la falla</a:t>
            </a:r>
            <a:endParaRPr lang="es-ES" b="1" i="1" dirty="0"/>
          </a:p>
          <a:p>
            <a:r>
              <a:rPr lang="es-ES" dirty="0"/>
              <a:t>• Complejos (</a:t>
            </a:r>
            <a:r>
              <a:rPr lang="es-ES" dirty="0" err="1"/>
              <a:t>ej</a:t>
            </a:r>
            <a:r>
              <a:rPr lang="es-ES" dirty="0"/>
              <a:t>: electrónicos)</a:t>
            </a:r>
          </a:p>
          <a:p>
            <a:r>
              <a:rPr lang="es-ES" dirty="0"/>
              <a:t>• En los que es imposible predecir </a:t>
            </a:r>
            <a:r>
              <a:rPr lang="es-ES" dirty="0" smtClean="0"/>
              <a:t>las fallas</a:t>
            </a:r>
            <a:endParaRPr lang="es-ES" dirty="0"/>
          </a:p>
          <a:p>
            <a:r>
              <a:rPr lang="es-ES" dirty="0"/>
              <a:t>• Admiten ser interrumpidos en cualquier momento y</a:t>
            </a:r>
          </a:p>
          <a:p>
            <a:r>
              <a:rPr lang="es-ES" dirty="0"/>
              <a:t>con cualquier duración</a:t>
            </a:r>
          </a:p>
          <a:p>
            <a:endParaRPr lang="es-ES" b="1" i="1" dirty="0" smtClean="0"/>
          </a:p>
          <a:p>
            <a:r>
              <a:rPr lang="es-ES" b="1" i="1" dirty="0" smtClean="0"/>
              <a:t>APLICABLE </a:t>
            </a:r>
            <a:r>
              <a:rPr lang="es-ES" b="1" i="1" dirty="0"/>
              <a:t>A SISTEMAS:</a:t>
            </a:r>
          </a:p>
          <a:p>
            <a:r>
              <a:rPr lang="es-ES" b="1" i="1" dirty="0"/>
              <a:t>INCONVENIENTES:</a:t>
            </a:r>
          </a:p>
          <a:p>
            <a:r>
              <a:rPr lang="es-ES" dirty="0"/>
              <a:t>• El </a:t>
            </a:r>
            <a:r>
              <a:rPr lang="es-ES" dirty="0" smtClean="0"/>
              <a:t>fallas </a:t>
            </a:r>
            <a:r>
              <a:rPr lang="es-ES" dirty="0"/>
              <a:t>puede aparecer en el momento más inoportuno</a:t>
            </a:r>
          </a:p>
          <a:p>
            <a:r>
              <a:rPr lang="es-ES" dirty="0"/>
              <a:t>• </a:t>
            </a:r>
            <a:r>
              <a:rPr lang="es-ES" dirty="0" smtClean="0"/>
              <a:t>Fallas </a:t>
            </a:r>
            <a:r>
              <a:rPr lang="es-ES" dirty="0"/>
              <a:t>no </a:t>
            </a:r>
            <a:r>
              <a:rPr lang="es-ES" dirty="0" smtClean="0"/>
              <a:t>detectadas </a:t>
            </a:r>
            <a:r>
              <a:rPr lang="es-ES" dirty="0"/>
              <a:t>a tiempo pueden causar </a:t>
            </a:r>
            <a:r>
              <a:rPr lang="es-ES" dirty="0" smtClean="0"/>
              <a:t>daños irreparables </a:t>
            </a:r>
            <a:r>
              <a:rPr lang="es-ES" dirty="0"/>
              <a:t>en otros </a:t>
            </a:r>
            <a:r>
              <a:rPr lang="es-ES" dirty="0" smtClean="0"/>
              <a:t>  elementos</a:t>
            </a:r>
            <a:endParaRPr lang="es-ES" dirty="0"/>
          </a:p>
          <a:p>
            <a:r>
              <a:rPr lang="es-ES" dirty="0"/>
              <a:t>• </a:t>
            </a:r>
            <a:r>
              <a:rPr lang="es-ES" dirty="0" smtClean="0"/>
              <a:t>Costos altos en </a:t>
            </a:r>
            <a:r>
              <a:rPr lang="es-ES" dirty="0"/>
              <a:t>piezas de repuesto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889844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latin typeface="Arial Narrow" pitchFamily="34" charset="0"/>
              </a:rPr>
              <a:t>MANTENIMIENTO PREVENTIVO</a:t>
            </a:r>
          </a:p>
          <a:p>
            <a:r>
              <a:rPr lang="pt-BR" i="1" dirty="0"/>
              <a:t>Conjunto de </a:t>
            </a:r>
            <a:r>
              <a:rPr lang="pt-BR" i="1" dirty="0" smtClean="0"/>
              <a:t> </a:t>
            </a:r>
            <a:r>
              <a:rPr lang="pt-BR" i="1" dirty="0" err="1" smtClean="0"/>
              <a:t>actividades</a:t>
            </a:r>
            <a:r>
              <a:rPr lang="pt-BR" i="1" dirty="0" smtClean="0"/>
              <a:t>  </a:t>
            </a:r>
            <a:r>
              <a:rPr lang="pt-BR" b="1" i="1" dirty="0" smtClean="0"/>
              <a:t>programadas </a:t>
            </a:r>
            <a:r>
              <a:rPr lang="pt-BR" b="1" i="1" dirty="0"/>
              <a:t>de antemano </a:t>
            </a:r>
            <a:r>
              <a:rPr lang="pt-BR" b="1" i="1" dirty="0" err="1" smtClean="0"/>
              <a:t>con</a:t>
            </a:r>
            <a:r>
              <a:rPr lang="pt-BR" b="1" i="1" dirty="0" smtClean="0"/>
              <a:t> </a:t>
            </a:r>
            <a:r>
              <a:rPr lang="pt-BR" b="1" i="1" dirty="0" err="1" smtClean="0"/>
              <a:t>el</a:t>
            </a:r>
            <a:r>
              <a:rPr lang="pt-BR" b="1" i="1" dirty="0" smtClean="0"/>
              <a:t> objetivo de</a:t>
            </a:r>
            <a:endParaRPr lang="pt-BR" b="1" i="1" dirty="0"/>
          </a:p>
          <a:p>
            <a:r>
              <a:rPr lang="es-ES" i="1" dirty="0"/>
              <a:t>reducir la frecuencia y el impacto de </a:t>
            </a:r>
            <a:r>
              <a:rPr lang="es-ES" i="1" dirty="0" smtClean="0"/>
              <a:t>las fallas</a:t>
            </a:r>
            <a:endParaRPr lang="es-ES" i="1" dirty="0"/>
          </a:p>
          <a:p>
            <a:r>
              <a:rPr lang="es-ES" dirty="0"/>
              <a:t>• Cambios innecesarios (del propio elemento o de otros)</a:t>
            </a:r>
          </a:p>
          <a:p>
            <a:r>
              <a:rPr lang="es-ES" dirty="0"/>
              <a:t>• Problemas iniciales de operación</a:t>
            </a:r>
          </a:p>
          <a:p>
            <a:r>
              <a:rPr lang="es-ES" dirty="0"/>
              <a:t>• </a:t>
            </a:r>
            <a:r>
              <a:rPr lang="es-ES" dirty="0" smtClean="0"/>
              <a:t>Costos </a:t>
            </a:r>
            <a:r>
              <a:rPr lang="es-ES" dirty="0"/>
              <a:t>de inventarios medio</a:t>
            </a:r>
          </a:p>
          <a:p>
            <a:r>
              <a:rPr lang="es-ES" dirty="0"/>
              <a:t>• Mano de obra</a:t>
            </a:r>
          </a:p>
          <a:p>
            <a:r>
              <a:rPr lang="es-ES" dirty="0"/>
              <a:t>• Caso de mantenimiento no efectuado</a:t>
            </a:r>
          </a:p>
          <a:p>
            <a:endParaRPr lang="es-ES" b="1" i="1" dirty="0" smtClean="0"/>
          </a:p>
          <a:p>
            <a:r>
              <a:rPr lang="es-ES" b="1" i="1" dirty="0" smtClean="0"/>
              <a:t>INCONVENIENTES</a:t>
            </a:r>
            <a:r>
              <a:rPr lang="es-ES" b="1" i="1" dirty="0"/>
              <a:t>:</a:t>
            </a:r>
          </a:p>
          <a:p>
            <a:r>
              <a:rPr lang="es-ES" b="1" i="1" dirty="0"/>
              <a:t>PLANIFICACIÓN</a:t>
            </a:r>
          </a:p>
          <a:p>
            <a:r>
              <a:rPr lang="es-ES" dirty="0"/>
              <a:t>• Definir los elementos objeto de mantenimiento</a:t>
            </a:r>
          </a:p>
          <a:p>
            <a:r>
              <a:rPr lang="es-ES" dirty="0"/>
              <a:t>• Establecer su vida útil</a:t>
            </a:r>
          </a:p>
          <a:p>
            <a:r>
              <a:rPr lang="es-ES" dirty="0"/>
              <a:t>• Determinar los trabajos a realizar en cada caso</a:t>
            </a:r>
          </a:p>
          <a:p>
            <a:r>
              <a:rPr lang="es-ES" dirty="0"/>
              <a:t>• Agrupar temporalmente los trabajos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1196752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latin typeface="Arial Narrow" pitchFamily="34" charset="0"/>
              </a:rPr>
              <a:t>MANTENIMIENTO PREDICTIVO</a:t>
            </a:r>
          </a:p>
          <a:p>
            <a:r>
              <a:rPr lang="es-ES" i="1" dirty="0"/>
              <a:t>Conjunto de actividades de </a:t>
            </a:r>
            <a:r>
              <a:rPr lang="es-ES" b="1" i="1" dirty="0"/>
              <a:t>seguimiento y diagnóstico continuo que</a:t>
            </a:r>
          </a:p>
          <a:p>
            <a:r>
              <a:rPr lang="es-ES" i="1" dirty="0"/>
              <a:t>permiten una </a:t>
            </a:r>
            <a:r>
              <a:rPr lang="es-ES" b="1" i="1" dirty="0"/>
              <a:t>intervención </a:t>
            </a:r>
            <a:r>
              <a:rPr lang="es-ES" b="1" i="1" dirty="0" smtClean="0"/>
              <a:t>correctiva </a:t>
            </a:r>
            <a:r>
              <a:rPr lang="es-ES" b="1" i="1" dirty="0"/>
              <a:t>inmediata como consecuencia</a:t>
            </a:r>
          </a:p>
          <a:p>
            <a:r>
              <a:rPr lang="es-ES" i="1" dirty="0"/>
              <a:t>de la detección de algún síntoma </a:t>
            </a:r>
            <a:r>
              <a:rPr lang="es-ES" i="1" dirty="0" smtClean="0"/>
              <a:t>falla ó mal funcionamiento</a:t>
            </a:r>
          </a:p>
          <a:p>
            <a:endParaRPr lang="es-CL" i="1" dirty="0" smtClean="0"/>
          </a:p>
          <a:p>
            <a:endParaRPr lang="es-ES" i="1" dirty="0"/>
          </a:p>
          <a:p>
            <a:r>
              <a:rPr lang="es-ES" b="1" i="1" dirty="0"/>
              <a:t>MONITORIZACIÓN DE DIFERENTES PARÁMETROS</a:t>
            </a:r>
          </a:p>
          <a:p>
            <a:r>
              <a:rPr lang="es-ES" dirty="0"/>
              <a:t>• Registro de la historia de los análisis</a:t>
            </a:r>
          </a:p>
          <a:p>
            <a:r>
              <a:rPr lang="es-ES" dirty="0"/>
              <a:t>• Programación del mantenimiento en el momento más adecuado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1166842"/>
            <a:ext cx="770485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/>
              <a:t> 	    MANTENIMIENTO </a:t>
            </a:r>
            <a:r>
              <a:rPr lang="es-ES" sz="2000" b="1" dirty="0"/>
              <a:t>PRODUCTIVO TOTAL</a:t>
            </a:r>
          </a:p>
          <a:p>
            <a:r>
              <a:rPr lang="es-ES" i="1" dirty="0" smtClean="0"/>
              <a:t>	   “</a:t>
            </a:r>
            <a:r>
              <a:rPr lang="es-ES" i="1" dirty="0"/>
              <a:t>TOTAL PRODUCTIVE MAINTENANCE (TPM</a:t>
            </a:r>
            <a:r>
              <a:rPr lang="es-ES" i="1" dirty="0" smtClean="0"/>
              <a:t>)”</a:t>
            </a:r>
          </a:p>
          <a:p>
            <a:endParaRPr lang="es-ES" i="1" dirty="0"/>
          </a:p>
          <a:p>
            <a:r>
              <a:rPr lang="es-ES" dirty="0"/>
              <a:t>• </a:t>
            </a:r>
            <a:r>
              <a:rPr lang="es-ES" b="1" dirty="0"/>
              <a:t>MANTENIMIENTO: Mantener las instalaciones siempre en buen estado</a:t>
            </a:r>
          </a:p>
          <a:p>
            <a:r>
              <a:rPr lang="es-ES" dirty="0"/>
              <a:t>• </a:t>
            </a:r>
            <a:r>
              <a:rPr lang="es-ES" b="1" dirty="0"/>
              <a:t>PRODUCTIVO: Enfocado al aumento de productividad</a:t>
            </a:r>
          </a:p>
          <a:p>
            <a:r>
              <a:rPr lang="es-ES" dirty="0"/>
              <a:t>• </a:t>
            </a:r>
            <a:r>
              <a:rPr lang="es-ES" b="1" dirty="0"/>
              <a:t>TOTAL: Implica a la totalidad del personal (no sólo al servicio de mantenimiento</a:t>
            </a:r>
            <a:r>
              <a:rPr lang="es-ES" b="1" dirty="0" smtClean="0"/>
              <a:t>)</a:t>
            </a:r>
          </a:p>
          <a:p>
            <a:endParaRPr lang="es-ES" b="1" dirty="0"/>
          </a:p>
          <a:p>
            <a:r>
              <a:rPr lang="es-ES" i="1" dirty="0"/>
              <a:t>El operario realiza pequeñas tareas de mantenimiento de su puesto</a:t>
            </a:r>
          </a:p>
          <a:p>
            <a:r>
              <a:rPr lang="es-ES" i="1" dirty="0" smtClean="0"/>
              <a:t>(mediciones, </a:t>
            </a:r>
            <a:r>
              <a:rPr lang="es-ES" i="1" dirty="0"/>
              <a:t>inspección, situación pequeñas cosas,...)</a:t>
            </a:r>
          </a:p>
          <a:p>
            <a:r>
              <a:rPr lang="es-ES" i="1" dirty="0"/>
              <a:t>Las tareas de mantenimiento se realizan por todo el personal </a:t>
            </a:r>
            <a:r>
              <a:rPr lang="es-ES" i="1" dirty="0" smtClean="0"/>
              <a:t>en pequeños </a:t>
            </a:r>
            <a:r>
              <a:rPr lang="es-ES" i="1" dirty="0"/>
              <a:t>grupos, con una dirección motivadora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908720"/>
            <a:ext cx="792088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u="sng" dirty="0">
                <a:latin typeface="Arial Narrow" pitchFamily="34" charset="0"/>
              </a:rPr>
              <a:t>CONCEPTOS ASOCIADOS </a:t>
            </a:r>
            <a:r>
              <a:rPr lang="es-ES" sz="2400" b="1" i="1" u="sng" dirty="0" smtClean="0">
                <a:latin typeface="Arial Narrow" pitchFamily="34" charset="0"/>
              </a:rPr>
              <a:t>AL MANTENIMIENTO</a:t>
            </a:r>
          </a:p>
          <a:p>
            <a:endParaRPr lang="es-ES" sz="2400" b="1" dirty="0">
              <a:latin typeface="Arial Narrow" pitchFamily="34" charset="0"/>
            </a:endParaRPr>
          </a:p>
          <a:p>
            <a:r>
              <a:rPr lang="es-ES" sz="2800" dirty="0">
                <a:latin typeface="Arial Narrow" pitchFamily="34" charset="0"/>
              </a:rPr>
              <a:t>• Fiabilidad y tasa de </a:t>
            </a:r>
            <a:r>
              <a:rPr lang="es-ES" sz="2800" dirty="0" smtClean="0">
                <a:latin typeface="Arial Narrow" pitchFamily="34" charset="0"/>
              </a:rPr>
              <a:t>fallas</a:t>
            </a:r>
          </a:p>
          <a:p>
            <a:endParaRPr lang="es-ES" sz="2800" dirty="0">
              <a:latin typeface="Arial Narrow" pitchFamily="34" charset="0"/>
            </a:endParaRPr>
          </a:p>
          <a:p>
            <a:r>
              <a:rPr lang="es-ES" sz="2800" dirty="0">
                <a:latin typeface="Arial Narrow" pitchFamily="34" charset="0"/>
              </a:rPr>
              <a:t>• </a:t>
            </a:r>
            <a:r>
              <a:rPr lang="es-ES" sz="2800" dirty="0" err="1">
                <a:latin typeface="Arial Narrow" pitchFamily="34" charset="0"/>
              </a:rPr>
              <a:t>Mantenibilidad</a:t>
            </a:r>
            <a:r>
              <a:rPr lang="es-ES" sz="2800" dirty="0">
                <a:latin typeface="Arial Narrow" pitchFamily="34" charset="0"/>
              </a:rPr>
              <a:t> y tasa de </a:t>
            </a:r>
            <a:r>
              <a:rPr lang="es-ES" sz="2800" dirty="0" smtClean="0">
                <a:latin typeface="Arial Narrow" pitchFamily="34" charset="0"/>
              </a:rPr>
              <a:t>reparación</a:t>
            </a:r>
          </a:p>
          <a:p>
            <a:endParaRPr lang="es-ES" sz="2800" dirty="0">
              <a:latin typeface="Arial Narrow" pitchFamily="34" charset="0"/>
            </a:endParaRPr>
          </a:p>
          <a:p>
            <a:r>
              <a:rPr lang="es-ES" sz="2800" dirty="0">
                <a:latin typeface="Arial Narrow" pitchFamily="34" charset="0"/>
              </a:rPr>
              <a:t>• Disponibilidad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360</TotalTime>
  <Words>1011</Words>
  <Application>Microsoft Office PowerPoint</Application>
  <PresentationFormat>Presentación en pantalla (4:3)</PresentationFormat>
  <Paragraphs>267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Flujo</vt:lpstr>
      <vt:lpstr>Mantenimiento Industrial  “Control constante de las instalaciones y/o componentes, así como del conjunto de trabajos de reparación, revisión y mejoras necesarias para garantizar un optimo funcionamiento y el buen estado de conservación de los equipos e instalaciones de un sistema productivo”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Sec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Mantenimiento Industrial</dc:title>
  <dc:creator>dperelli</dc:creator>
  <cp:lastModifiedBy>dperelli</cp:lastModifiedBy>
  <cp:revision>85</cp:revision>
  <dcterms:created xsi:type="dcterms:W3CDTF">2014-08-13T13:50:17Z</dcterms:created>
  <dcterms:modified xsi:type="dcterms:W3CDTF">2014-08-13T21:01:29Z</dcterms:modified>
</cp:coreProperties>
</file>